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4401" r:id="rId1"/>
  </p:sldMasterIdLst>
  <p:notesMasterIdLst>
    <p:notesMasterId r:id="rId68"/>
  </p:notesMasterIdLst>
  <p:sldIdLst>
    <p:sldId id="256" r:id="rId2"/>
    <p:sldId id="301" r:id="rId3"/>
    <p:sldId id="1148" r:id="rId4"/>
    <p:sldId id="1149" r:id="rId5"/>
    <p:sldId id="1150" r:id="rId6"/>
    <p:sldId id="1151" r:id="rId7"/>
    <p:sldId id="1152" r:id="rId8"/>
    <p:sldId id="1153" r:id="rId9"/>
    <p:sldId id="1154" r:id="rId10"/>
    <p:sldId id="1155" r:id="rId11"/>
    <p:sldId id="1156" r:id="rId12"/>
    <p:sldId id="1215" r:id="rId13"/>
    <p:sldId id="1157" r:id="rId14"/>
    <p:sldId id="1158" r:id="rId15"/>
    <p:sldId id="1159" r:id="rId16"/>
    <p:sldId id="1160" r:id="rId17"/>
    <p:sldId id="1162" r:id="rId18"/>
    <p:sldId id="1163" r:id="rId19"/>
    <p:sldId id="1164" r:id="rId20"/>
    <p:sldId id="1165" r:id="rId21"/>
    <p:sldId id="1166" r:id="rId22"/>
    <p:sldId id="1167" r:id="rId23"/>
    <p:sldId id="1170" r:id="rId24"/>
    <p:sldId id="1171" r:id="rId25"/>
    <p:sldId id="1172" r:id="rId26"/>
    <p:sldId id="1130" r:id="rId27"/>
    <p:sldId id="1168" r:id="rId28"/>
    <p:sldId id="1137" r:id="rId29"/>
    <p:sldId id="1169" r:id="rId30"/>
    <p:sldId id="1173" r:id="rId31"/>
    <p:sldId id="1174" r:id="rId32"/>
    <p:sldId id="1175" r:id="rId33"/>
    <p:sldId id="1176" r:id="rId34"/>
    <p:sldId id="1177" r:id="rId35"/>
    <p:sldId id="1178" r:id="rId36"/>
    <p:sldId id="1180" r:id="rId37"/>
    <p:sldId id="1181" r:id="rId38"/>
    <p:sldId id="1182" r:id="rId39"/>
    <p:sldId id="1183" r:id="rId40"/>
    <p:sldId id="1184" r:id="rId41"/>
    <p:sldId id="1179" r:id="rId42"/>
    <p:sldId id="1185" r:id="rId43"/>
    <p:sldId id="1186" r:id="rId44"/>
    <p:sldId id="1187" r:id="rId45"/>
    <p:sldId id="1188" r:id="rId46"/>
    <p:sldId id="1189" r:id="rId47"/>
    <p:sldId id="1190" r:id="rId48"/>
    <p:sldId id="1192" r:id="rId49"/>
    <p:sldId id="1193" r:id="rId50"/>
    <p:sldId id="1191" r:id="rId51"/>
    <p:sldId id="1194" r:id="rId52"/>
    <p:sldId id="1198" r:id="rId53"/>
    <p:sldId id="1195" r:id="rId54"/>
    <p:sldId id="1197" r:id="rId55"/>
    <p:sldId id="1199" r:id="rId56"/>
    <p:sldId id="1204" r:id="rId57"/>
    <p:sldId id="1203" r:id="rId58"/>
    <p:sldId id="1205" r:id="rId59"/>
    <p:sldId id="1206" r:id="rId60"/>
    <p:sldId id="1207" r:id="rId61"/>
    <p:sldId id="1208" r:id="rId62"/>
    <p:sldId id="1209" r:id="rId63"/>
    <p:sldId id="1210" r:id="rId64"/>
    <p:sldId id="1212" r:id="rId65"/>
    <p:sldId id="1213" r:id="rId66"/>
    <p:sldId id="1214" r:id="rId6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4">
          <p15:clr>
            <a:srgbClr val="A4A3A4"/>
          </p15:clr>
        </p15:guide>
        <p15:guide id="2" pos="28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3" autoAdjust="0"/>
    <p:restoredTop sz="94660"/>
  </p:normalViewPr>
  <p:slideViewPr>
    <p:cSldViewPr>
      <p:cViewPr varScale="1">
        <p:scale>
          <a:sx n="81" d="100"/>
          <a:sy n="81" d="100"/>
        </p:scale>
        <p:origin x="1512" y="53"/>
      </p:cViewPr>
      <p:guideLst>
        <p:guide orient="horz" pos="2114"/>
        <p:guide pos="288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rma Computer Academy" userId="08476b32c11f4418" providerId="LiveId" clId="{04944B75-7D38-4961-A990-F01F23405678}"/>
    <pc:docChg chg="custSel addSld delSld modSld sldOrd">
      <pc:chgData name="Sharma Computer Academy" userId="08476b32c11f4418" providerId="LiveId" clId="{04944B75-7D38-4961-A990-F01F23405678}" dt="2023-06-30T11:03:49.726" v="2221" actId="47"/>
      <pc:docMkLst>
        <pc:docMk/>
      </pc:docMkLst>
      <pc:sldChg chg="modSp mod">
        <pc:chgData name="Sharma Computer Academy" userId="08476b32c11f4418" providerId="LiveId" clId="{04944B75-7D38-4961-A990-F01F23405678}" dt="2023-06-21T07:40:21.831" v="0" actId="20577"/>
        <pc:sldMkLst>
          <pc:docMk/>
          <pc:sldMk cId="0" sldId="256"/>
        </pc:sldMkLst>
        <pc:spChg chg="mod">
          <ac:chgData name="Sharma Computer Academy" userId="08476b32c11f4418" providerId="LiveId" clId="{04944B75-7D38-4961-A990-F01F23405678}" dt="2023-06-21T07:40:21.831" v="0" actId="20577"/>
          <ac:spMkLst>
            <pc:docMk/>
            <pc:sldMk cId="0" sldId="256"/>
            <ac:spMk id="5" creationId="{FDE8BF48-6CE9-C353-EA89-60339EAE5473}"/>
          </ac:spMkLst>
        </pc:spChg>
      </pc:sldChg>
      <pc:sldChg chg="modSp">
        <pc:chgData name="Sharma Computer Academy" userId="08476b32c11f4418" providerId="LiveId" clId="{04944B75-7D38-4961-A990-F01F23405678}" dt="2023-06-21T07:41:47.377" v="26" actId="20577"/>
        <pc:sldMkLst>
          <pc:docMk/>
          <pc:sldMk cId="0" sldId="301"/>
        </pc:sldMkLst>
        <pc:spChg chg="mod">
          <ac:chgData name="Sharma Computer Academy" userId="08476b32c11f4418" providerId="LiveId" clId="{04944B75-7D38-4961-A990-F01F23405678}" dt="2023-06-21T07:41:47.377" v="26" actId="20577"/>
          <ac:spMkLst>
            <pc:docMk/>
            <pc:sldMk cId="0" sldId="301"/>
            <ac:spMk id="3" creationId="{00000000-0000-0000-0000-000000000000}"/>
          </ac:spMkLst>
        </pc:spChg>
      </pc:sldChg>
      <pc:sldChg chg="modSp mod modAnim">
        <pc:chgData name="Sharma Computer Academy" userId="08476b32c11f4418" providerId="LiveId" clId="{04944B75-7D38-4961-A990-F01F23405678}" dt="2023-06-21T07:55:05.725" v="229" actId="20577"/>
        <pc:sldMkLst>
          <pc:docMk/>
          <pc:sldMk cId="1863342271" sldId="1148"/>
        </pc:sldMkLst>
        <pc:spChg chg="mod">
          <ac:chgData name="Sharma Computer Academy" userId="08476b32c11f4418" providerId="LiveId" clId="{04944B75-7D38-4961-A990-F01F23405678}" dt="2023-06-21T07:42:10.554" v="55" actId="20577"/>
          <ac:spMkLst>
            <pc:docMk/>
            <pc:sldMk cId="1863342271" sldId="1148"/>
            <ac:spMk id="2" creationId="{00000000-0000-0000-0000-000000000000}"/>
          </ac:spMkLst>
        </pc:spChg>
        <pc:spChg chg="mod">
          <ac:chgData name="Sharma Computer Academy" userId="08476b32c11f4418" providerId="LiveId" clId="{04944B75-7D38-4961-A990-F01F23405678}" dt="2023-06-21T07:55:05.725" v="229" actId="20577"/>
          <ac:spMkLst>
            <pc:docMk/>
            <pc:sldMk cId="1863342271" sldId="1148"/>
            <ac:spMk id="3" creationId="{00000000-0000-0000-0000-000000000000}"/>
          </ac:spMkLst>
        </pc:spChg>
      </pc:sldChg>
      <pc:sldChg chg="addSp modSp add mod modAnim">
        <pc:chgData name="Sharma Computer Academy" userId="08476b32c11f4418" providerId="LiveId" clId="{04944B75-7D38-4961-A990-F01F23405678}" dt="2023-06-23T06:30:28.644" v="305"/>
        <pc:sldMkLst>
          <pc:docMk/>
          <pc:sldMk cId="938611532" sldId="1149"/>
        </pc:sldMkLst>
        <pc:spChg chg="mod">
          <ac:chgData name="Sharma Computer Academy" userId="08476b32c11f4418" providerId="LiveId" clId="{04944B75-7D38-4961-A990-F01F23405678}" dt="2023-06-21T07:55:18.953" v="253" actId="20577"/>
          <ac:spMkLst>
            <pc:docMk/>
            <pc:sldMk cId="938611532" sldId="1149"/>
            <ac:spMk id="2" creationId="{00000000-0000-0000-0000-000000000000}"/>
          </ac:spMkLst>
        </pc:spChg>
        <pc:spChg chg="mod">
          <ac:chgData name="Sharma Computer Academy" userId="08476b32c11f4418" providerId="LiveId" clId="{04944B75-7D38-4961-A990-F01F23405678}" dt="2023-06-23T06:29:54.637" v="298" actId="20577"/>
          <ac:spMkLst>
            <pc:docMk/>
            <pc:sldMk cId="938611532" sldId="1149"/>
            <ac:spMk id="3" creationId="{00000000-0000-0000-0000-000000000000}"/>
          </ac:spMkLst>
        </pc:spChg>
        <pc:picChg chg="add mod">
          <ac:chgData name="Sharma Computer Academy" userId="08476b32c11f4418" providerId="LiveId" clId="{04944B75-7D38-4961-A990-F01F23405678}" dt="2023-06-23T06:30:19.189" v="303" actId="1076"/>
          <ac:picMkLst>
            <pc:docMk/>
            <pc:sldMk cId="938611532" sldId="1149"/>
            <ac:picMk id="5" creationId="{42BA7FF8-F78C-68C5-84BA-772E08AAE37B}"/>
          </ac:picMkLst>
        </pc:picChg>
      </pc:sldChg>
      <pc:sldChg chg="addSp modSp add mod ord modAnim">
        <pc:chgData name="Sharma Computer Academy" userId="08476b32c11f4418" providerId="LiveId" clId="{04944B75-7D38-4961-A990-F01F23405678}" dt="2023-06-23T06:37:54.214" v="328"/>
        <pc:sldMkLst>
          <pc:docMk/>
          <pc:sldMk cId="3204582976" sldId="1150"/>
        </pc:sldMkLst>
        <pc:spChg chg="mod">
          <ac:chgData name="Sharma Computer Academy" userId="08476b32c11f4418" providerId="LiveId" clId="{04944B75-7D38-4961-A990-F01F23405678}" dt="2023-06-23T06:30:59.418" v="318" actId="113"/>
          <ac:spMkLst>
            <pc:docMk/>
            <pc:sldMk cId="3204582976" sldId="1150"/>
            <ac:spMk id="3" creationId="{00000000-0000-0000-0000-000000000000}"/>
          </ac:spMkLst>
        </pc:spChg>
        <pc:picChg chg="add mod">
          <ac:chgData name="Sharma Computer Academy" userId="08476b32c11f4418" providerId="LiveId" clId="{04944B75-7D38-4961-A990-F01F23405678}" dt="2023-06-23T06:31:22.620" v="323" actId="14100"/>
          <ac:picMkLst>
            <pc:docMk/>
            <pc:sldMk cId="3204582976" sldId="1150"/>
            <ac:picMk id="5" creationId="{34E71CC5-2E4F-63F5-2E95-7A252B07FF40}"/>
          </ac:picMkLst>
        </pc:picChg>
      </pc:sldChg>
      <pc:sldChg chg="modSp add mod">
        <pc:chgData name="Sharma Computer Academy" userId="08476b32c11f4418" providerId="LiveId" clId="{04944B75-7D38-4961-A990-F01F23405678}" dt="2023-06-23T06:46:42.760" v="641" actId="20577"/>
        <pc:sldMkLst>
          <pc:docMk/>
          <pc:sldMk cId="2338781637" sldId="1151"/>
        </pc:sldMkLst>
        <pc:spChg chg="mod">
          <ac:chgData name="Sharma Computer Academy" userId="08476b32c11f4418" providerId="LiveId" clId="{04944B75-7D38-4961-A990-F01F23405678}" dt="2023-06-23T06:46:42.760" v="641" actId="20577"/>
          <ac:spMkLst>
            <pc:docMk/>
            <pc:sldMk cId="2338781637" sldId="1151"/>
            <ac:spMk id="2" creationId="{00000000-0000-0000-0000-000000000000}"/>
          </ac:spMkLst>
        </pc:spChg>
        <pc:spChg chg="mod">
          <ac:chgData name="Sharma Computer Academy" userId="08476b32c11f4418" providerId="LiveId" clId="{04944B75-7D38-4961-A990-F01F23405678}" dt="2023-06-23T06:39:48.262" v="374" actId="21"/>
          <ac:spMkLst>
            <pc:docMk/>
            <pc:sldMk cId="2338781637" sldId="1151"/>
            <ac:spMk id="3" creationId="{00000000-0000-0000-0000-000000000000}"/>
          </ac:spMkLst>
        </pc:spChg>
        <pc:picChg chg="mod">
          <ac:chgData name="Sharma Computer Academy" userId="08476b32c11f4418" providerId="LiveId" clId="{04944B75-7D38-4961-A990-F01F23405678}" dt="2023-06-23T06:41:55.525" v="375" actId="14826"/>
          <ac:picMkLst>
            <pc:docMk/>
            <pc:sldMk cId="2338781637" sldId="1151"/>
            <ac:picMk id="5" creationId="{42BA7FF8-F78C-68C5-84BA-772E08AAE37B}"/>
          </ac:picMkLst>
        </pc:picChg>
      </pc:sldChg>
      <pc:sldChg chg="delSp modSp add mod delAnim">
        <pc:chgData name="Sharma Computer Academy" userId="08476b32c11f4418" providerId="LiveId" clId="{04944B75-7D38-4961-A990-F01F23405678}" dt="2023-06-23T06:48:07.549" v="679" actId="20577"/>
        <pc:sldMkLst>
          <pc:docMk/>
          <pc:sldMk cId="358749603" sldId="1152"/>
        </pc:sldMkLst>
        <pc:spChg chg="mod">
          <ac:chgData name="Sharma Computer Academy" userId="08476b32c11f4418" providerId="LiveId" clId="{04944B75-7D38-4961-A990-F01F23405678}" dt="2023-06-23T06:46:51.638" v="657" actId="20577"/>
          <ac:spMkLst>
            <pc:docMk/>
            <pc:sldMk cId="358749603" sldId="1152"/>
            <ac:spMk id="2" creationId="{00000000-0000-0000-0000-000000000000}"/>
          </ac:spMkLst>
        </pc:spChg>
        <pc:spChg chg="mod">
          <ac:chgData name="Sharma Computer Academy" userId="08476b32c11f4418" providerId="LiveId" clId="{04944B75-7D38-4961-A990-F01F23405678}" dt="2023-06-23T06:48:07.549" v="679" actId="20577"/>
          <ac:spMkLst>
            <pc:docMk/>
            <pc:sldMk cId="358749603" sldId="1152"/>
            <ac:spMk id="3" creationId="{00000000-0000-0000-0000-000000000000}"/>
          </ac:spMkLst>
        </pc:spChg>
        <pc:picChg chg="del">
          <ac:chgData name="Sharma Computer Academy" userId="08476b32c11f4418" providerId="LiveId" clId="{04944B75-7D38-4961-A990-F01F23405678}" dt="2023-06-23T06:46:31.833" v="624" actId="478"/>
          <ac:picMkLst>
            <pc:docMk/>
            <pc:sldMk cId="358749603" sldId="1152"/>
            <ac:picMk id="5" creationId="{42BA7FF8-F78C-68C5-84BA-772E08AAE37B}"/>
          </ac:picMkLst>
        </pc:picChg>
      </pc:sldChg>
      <pc:sldChg chg="delSp modSp add mod delAnim modAnim">
        <pc:chgData name="Sharma Computer Academy" userId="08476b32c11f4418" providerId="LiveId" clId="{04944B75-7D38-4961-A990-F01F23405678}" dt="2023-06-23T06:50:55.159" v="809" actId="113"/>
        <pc:sldMkLst>
          <pc:docMk/>
          <pc:sldMk cId="3472865063" sldId="1153"/>
        </pc:sldMkLst>
        <pc:spChg chg="mod">
          <ac:chgData name="Sharma Computer Academy" userId="08476b32c11f4418" providerId="LiveId" clId="{04944B75-7D38-4961-A990-F01F23405678}" dt="2023-06-23T06:50:55.159" v="809" actId="113"/>
          <ac:spMkLst>
            <pc:docMk/>
            <pc:sldMk cId="3472865063" sldId="1153"/>
            <ac:spMk id="3" creationId="{00000000-0000-0000-0000-000000000000}"/>
          </ac:spMkLst>
        </pc:spChg>
        <pc:picChg chg="del">
          <ac:chgData name="Sharma Computer Academy" userId="08476b32c11f4418" providerId="LiveId" clId="{04944B75-7D38-4961-A990-F01F23405678}" dt="2023-06-23T06:48:24.950" v="680" actId="478"/>
          <ac:picMkLst>
            <pc:docMk/>
            <pc:sldMk cId="3472865063" sldId="1153"/>
            <ac:picMk id="5" creationId="{42BA7FF8-F78C-68C5-84BA-772E08AAE37B}"/>
          </ac:picMkLst>
        </pc:picChg>
      </pc:sldChg>
      <pc:sldChg chg="modSp add mod modAnim">
        <pc:chgData name="Sharma Computer Academy" userId="08476b32c11f4418" providerId="LiveId" clId="{04944B75-7D38-4961-A990-F01F23405678}" dt="2023-06-23T07:27:47.843" v="1164" actId="27636"/>
        <pc:sldMkLst>
          <pc:docMk/>
          <pc:sldMk cId="1275416397" sldId="1154"/>
        </pc:sldMkLst>
        <pc:spChg chg="mod">
          <ac:chgData name="Sharma Computer Academy" userId="08476b32c11f4418" providerId="LiveId" clId="{04944B75-7D38-4961-A990-F01F23405678}" dt="2023-06-23T07:02:54.566" v="834" actId="20577"/>
          <ac:spMkLst>
            <pc:docMk/>
            <pc:sldMk cId="1275416397" sldId="1154"/>
            <ac:spMk id="2" creationId="{00000000-0000-0000-0000-000000000000}"/>
          </ac:spMkLst>
        </pc:spChg>
        <pc:spChg chg="mod">
          <ac:chgData name="Sharma Computer Academy" userId="08476b32c11f4418" providerId="LiveId" clId="{04944B75-7D38-4961-A990-F01F23405678}" dt="2023-06-23T07:27:47.843" v="1164" actId="27636"/>
          <ac:spMkLst>
            <pc:docMk/>
            <pc:sldMk cId="1275416397" sldId="1154"/>
            <ac:spMk id="3" creationId="{00000000-0000-0000-0000-000000000000}"/>
          </ac:spMkLst>
        </pc:spChg>
      </pc:sldChg>
      <pc:sldChg chg="modSp add mod modAnim">
        <pc:chgData name="Sharma Computer Academy" userId="08476b32c11f4418" providerId="LiveId" clId="{04944B75-7D38-4961-A990-F01F23405678}" dt="2023-06-30T11:01:28.082" v="2188" actId="20577"/>
        <pc:sldMkLst>
          <pc:docMk/>
          <pc:sldMk cId="161536137" sldId="1155"/>
        </pc:sldMkLst>
        <pc:spChg chg="mod">
          <ac:chgData name="Sharma Computer Academy" userId="08476b32c11f4418" providerId="LiveId" clId="{04944B75-7D38-4961-A990-F01F23405678}" dt="2023-06-30T11:01:28.082" v="2188" actId="20577"/>
          <ac:spMkLst>
            <pc:docMk/>
            <pc:sldMk cId="161536137" sldId="1155"/>
            <ac:spMk id="3" creationId="{00000000-0000-0000-0000-000000000000}"/>
          </ac:spMkLst>
        </pc:spChg>
      </pc:sldChg>
      <pc:sldChg chg="modSp add mod modAnim">
        <pc:chgData name="Sharma Computer Academy" userId="08476b32c11f4418" providerId="LiveId" clId="{04944B75-7D38-4961-A990-F01F23405678}" dt="2023-06-30T11:01:46.321" v="2200" actId="20577"/>
        <pc:sldMkLst>
          <pc:docMk/>
          <pc:sldMk cId="2954675082" sldId="1156"/>
        </pc:sldMkLst>
        <pc:spChg chg="mod">
          <ac:chgData name="Sharma Computer Academy" userId="08476b32c11f4418" providerId="LiveId" clId="{04944B75-7D38-4961-A990-F01F23405678}" dt="2023-06-30T11:01:46.321" v="2200" actId="20577"/>
          <ac:spMkLst>
            <pc:docMk/>
            <pc:sldMk cId="2954675082" sldId="1156"/>
            <ac:spMk id="3" creationId="{00000000-0000-0000-0000-000000000000}"/>
          </ac:spMkLst>
        </pc:spChg>
      </pc:sldChg>
      <pc:sldChg chg="addSp modSp add mod modAnim">
        <pc:chgData name="Sharma Computer Academy" userId="08476b32c11f4418" providerId="LiveId" clId="{04944B75-7D38-4961-A990-F01F23405678}" dt="2023-06-23T07:47:21.435" v="1819" actId="14100"/>
        <pc:sldMkLst>
          <pc:docMk/>
          <pc:sldMk cId="1561181842" sldId="1157"/>
        </pc:sldMkLst>
        <pc:spChg chg="mod">
          <ac:chgData name="Sharma Computer Academy" userId="08476b32c11f4418" providerId="LiveId" clId="{04944B75-7D38-4961-A990-F01F23405678}" dt="2023-06-23T07:47:04.050" v="1815" actId="20577"/>
          <ac:spMkLst>
            <pc:docMk/>
            <pc:sldMk cId="1561181842" sldId="1157"/>
            <ac:spMk id="3" creationId="{00000000-0000-0000-0000-000000000000}"/>
          </ac:spMkLst>
        </pc:spChg>
        <pc:picChg chg="add mod">
          <ac:chgData name="Sharma Computer Academy" userId="08476b32c11f4418" providerId="LiveId" clId="{04944B75-7D38-4961-A990-F01F23405678}" dt="2023-06-23T07:47:21.435" v="1819" actId="14100"/>
          <ac:picMkLst>
            <pc:docMk/>
            <pc:sldMk cId="1561181842" sldId="1157"/>
            <ac:picMk id="5" creationId="{C5640B45-065B-E99E-E28B-4D50F24318C5}"/>
          </ac:picMkLst>
        </pc:picChg>
      </pc:sldChg>
      <pc:sldChg chg="addSp modSp add mod ord modAnim">
        <pc:chgData name="Sharma Computer Academy" userId="08476b32c11f4418" providerId="LiveId" clId="{04944B75-7D38-4961-A990-F01F23405678}" dt="2023-06-23T07:57:23.464" v="1874"/>
        <pc:sldMkLst>
          <pc:docMk/>
          <pc:sldMk cId="291367075" sldId="1158"/>
        </pc:sldMkLst>
        <pc:spChg chg="mod">
          <ac:chgData name="Sharma Computer Academy" userId="08476b32c11f4418" providerId="LiveId" clId="{04944B75-7D38-4961-A990-F01F23405678}" dt="2023-06-23T07:54:26.296" v="1838"/>
          <ac:spMkLst>
            <pc:docMk/>
            <pc:sldMk cId="291367075" sldId="1158"/>
            <ac:spMk id="2" creationId="{00000000-0000-0000-0000-000000000000}"/>
          </ac:spMkLst>
        </pc:spChg>
        <pc:spChg chg="mod">
          <ac:chgData name="Sharma Computer Academy" userId="08476b32c11f4418" providerId="LiveId" clId="{04944B75-7D38-4961-A990-F01F23405678}" dt="2023-06-23T07:57:06.970" v="1871" actId="113"/>
          <ac:spMkLst>
            <pc:docMk/>
            <pc:sldMk cId="291367075" sldId="1158"/>
            <ac:spMk id="3" creationId="{00000000-0000-0000-0000-000000000000}"/>
          </ac:spMkLst>
        </pc:spChg>
        <pc:picChg chg="add mod">
          <ac:chgData name="Sharma Computer Academy" userId="08476b32c11f4418" providerId="LiveId" clId="{04944B75-7D38-4961-A990-F01F23405678}" dt="2023-06-23T07:56:23.041" v="1853" actId="14100"/>
          <ac:picMkLst>
            <pc:docMk/>
            <pc:sldMk cId="291367075" sldId="1158"/>
            <ac:picMk id="5" creationId="{7E6CFAA3-1ADA-F9E7-4454-3D0DFA48394F}"/>
          </ac:picMkLst>
        </pc:picChg>
      </pc:sldChg>
      <pc:sldChg chg="delSp modSp add mod delAnim modAnim">
        <pc:chgData name="Sharma Computer Academy" userId="08476b32c11f4418" providerId="LiveId" clId="{04944B75-7D38-4961-A990-F01F23405678}" dt="2023-06-23T07:59:47.540" v="1916" actId="113"/>
        <pc:sldMkLst>
          <pc:docMk/>
          <pc:sldMk cId="3952699393" sldId="1159"/>
        </pc:sldMkLst>
        <pc:spChg chg="mod">
          <ac:chgData name="Sharma Computer Academy" userId="08476b32c11f4418" providerId="LiveId" clId="{04944B75-7D38-4961-A990-F01F23405678}" dt="2023-06-23T07:57:56.181" v="1889" actId="20577"/>
          <ac:spMkLst>
            <pc:docMk/>
            <pc:sldMk cId="3952699393" sldId="1159"/>
            <ac:spMk id="2" creationId="{00000000-0000-0000-0000-000000000000}"/>
          </ac:spMkLst>
        </pc:spChg>
        <pc:spChg chg="mod">
          <ac:chgData name="Sharma Computer Academy" userId="08476b32c11f4418" providerId="LiveId" clId="{04944B75-7D38-4961-A990-F01F23405678}" dt="2023-06-23T07:59:47.540" v="1916" actId="113"/>
          <ac:spMkLst>
            <pc:docMk/>
            <pc:sldMk cId="3952699393" sldId="1159"/>
            <ac:spMk id="3" creationId="{00000000-0000-0000-0000-000000000000}"/>
          </ac:spMkLst>
        </pc:spChg>
        <pc:picChg chg="del">
          <ac:chgData name="Sharma Computer Academy" userId="08476b32c11f4418" providerId="LiveId" clId="{04944B75-7D38-4961-A990-F01F23405678}" dt="2023-06-23T07:58:01.327" v="1891" actId="478"/>
          <ac:picMkLst>
            <pc:docMk/>
            <pc:sldMk cId="3952699393" sldId="1159"/>
            <ac:picMk id="5" creationId="{7E6CFAA3-1ADA-F9E7-4454-3D0DFA48394F}"/>
          </ac:picMkLst>
        </pc:picChg>
      </pc:sldChg>
      <pc:sldChg chg="modSp add mod modAnim">
        <pc:chgData name="Sharma Computer Academy" userId="08476b32c11f4418" providerId="LiveId" clId="{04944B75-7D38-4961-A990-F01F23405678}" dt="2023-06-23T08:24:23.077" v="2186" actId="113"/>
        <pc:sldMkLst>
          <pc:docMk/>
          <pc:sldMk cId="1133910882" sldId="1160"/>
        </pc:sldMkLst>
        <pc:spChg chg="mod">
          <ac:chgData name="Sharma Computer Academy" userId="08476b32c11f4418" providerId="LiveId" clId="{04944B75-7D38-4961-A990-F01F23405678}" dt="2023-06-23T08:20:12.596" v="1945" actId="20577"/>
          <ac:spMkLst>
            <pc:docMk/>
            <pc:sldMk cId="1133910882" sldId="1160"/>
            <ac:spMk id="2" creationId="{00000000-0000-0000-0000-000000000000}"/>
          </ac:spMkLst>
        </pc:spChg>
        <pc:spChg chg="mod">
          <ac:chgData name="Sharma Computer Academy" userId="08476b32c11f4418" providerId="LiveId" clId="{04944B75-7D38-4961-A990-F01F23405678}" dt="2023-06-23T08:24:23.077" v="2186" actId="113"/>
          <ac:spMkLst>
            <pc:docMk/>
            <pc:sldMk cId="1133910882" sldId="1160"/>
            <ac:spMk id="3" creationId="{00000000-0000-0000-0000-000000000000}"/>
          </ac:spMkLst>
        </pc:spChg>
      </pc:sldChg>
      <pc:sldChg chg="modSp del">
        <pc:chgData name="Sharma Computer Academy" userId="08476b32c11f4418" providerId="LiveId" clId="{04944B75-7D38-4961-A990-F01F23405678}" dt="2023-06-30T11:03:49.726" v="2221" actId="47"/>
        <pc:sldMkLst>
          <pc:docMk/>
          <pc:sldMk cId="959518504" sldId="1161"/>
        </pc:sldMkLst>
        <pc:spChg chg="mod">
          <ac:chgData name="Sharma Computer Academy" userId="08476b32c11f4418" providerId="LiveId" clId="{04944B75-7D38-4961-A990-F01F23405678}" dt="2023-06-30T11:03:19.917" v="2220" actId="113"/>
          <ac:spMkLst>
            <pc:docMk/>
            <pc:sldMk cId="959518504" sldId="1161"/>
            <ac:spMk id="3" creationId="{00000000-0000-0000-0000-000000000000}"/>
          </ac:spMkLst>
        </pc:spChg>
      </pc:sldChg>
      <pc:sldChg chg="modSp add mod modAnim">
        <pc:chgData name="Sharma Computer Academy" userId="08476b32c11f4418" providerId="LiveId" clId="{04944B75-7D38-4961-A990-F01F23405678}" dt="2023-06-30T11:01:52.634" v="2205" actId="6549"/>
        <pc:sldMkLst>
          <pc:docMk/>
          <pc:sldMk cId="2225550936" sldId="1215"/>
        </pc:sldMkLst>
        <pc:spChg chg="mod">
          <ac:chgData name="Sharma Computer Academy" userId="08476b32c11f4418" providerId="LiveId" clId="{04944B75-7D38-4961-A990-F01F23405678}" dt="2023-06-30T11:01:52.634" v="2205" actId="6549"/>
          <ac:spMkLst>
            <pc:docMk/>
            <pc:sldMk cId="2225550936" sldId="1215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FB2C2-0ABF-4F02-9FE0-4420834939DC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D43F23-A588-4969-966A-E9DF4EC0B4F5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fld id="{7635705C-4C03-4584-B2FF-9C9C53911B04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6627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5046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7635705C-4C03-4584-B2FF-9C9C53911B04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1430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7635705C-4C03-4584-B2FF-9C9C53911B04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999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7635705C-4C03-4584-B2FF-9C9C53911B04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14782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49195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4498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85040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7635705C-4C03-4584-B2FF-9C9C53911B04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4267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605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7635705C-4C03-4584-B2FF-9C9C53911B04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707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4767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4730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137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3917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0141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3618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5705C-4C03-4584-B2FF-9C9C53911B04}" type="datetimeFigureOut">
              <a:rPr lang="en-IN" smtClean="0"/>
              <a:t>30-06-2023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1721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2" r:id="rId1"/>
    <p:sldLayoutId id="2147484403" r:id="rId2"/>
    <p:sldLayoutId id="2147484404" r:id="rId3"/>
    <p:sldLayoutId id="2147484405" r:id="rId4"/>
    <p:sldLayoutId id="2147484406" r:id="rId5"/>
    <p:sldLayoutId id="2147484407" r:id="rId6"/>
    <p:sldLayoutId id="2147484408" r:id="rId7"/>
    <p:sldLayoutId id="2147484409" r:id="rId8"/>
    <p:sldLayoutId id="2147484410" r:id="rId9"/>
    <p:sldLayoutId id="2147484411" r:id="rId10"/>
    <p:sldLayoutId id="2147484412" r:id="rId11"/>
    <p:sldLayoutId id="2147484413" r:id="rId12"/>
    <p:sldLayoutId id="2147484414" r:id="rId13"/>
    <p:sldLayoutId id="2147484415" r:id="rId14"/>
    <p:sldLayoutId id="2147484416" r:id="rId15"/>
    <p:sldLayoutId id="2147484417" r:id="rId16"/>
    <p:sldLayoutId id="2147484418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ebp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FDE8BF48-6CE9-C353-EA89-60339EAE5473}"/>
              </a:ext>
            </a:extLst>
          </p:cNvPr>
          <p:cNvSpPr>
            <a:spLocks noGrp="1"/>
          </p:cNvSpPr>
          <p:nvPr/>
        </p:nvSpPr>
        <p:spPr>
          <a:xfrm>
            <a:off x="714375" y="2053908"/>
            <a:ext cx="7715250" cy="2750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>
                <a:solidFill>
                  <a:srgbClr val="00B050"/>
                </a:solidFill>
              </a:rPr>
              <a:t>NODE.JS</a:t>
            </a:r>
            <a:endParaRPr lang="en-US" sz="4400" b="1" dirty="0">
              <a:solidFill>
                <a:srgbClr val="0070C0"/>
              </a:solidFill>
            </a:endParaRPr>
          </a:p>
          <a:p>
            <a:r>
              <a:rPr lang="en-US" sz="3000" dirty="0"/>
              <a:t>(</a:t>
            </a:r>
            <a:r>
              <a:rPr lang="en-US" sz="3000" b="1" dirty="0">
                <a:solidFill>
                  <a:srgbClr val="0070C0"/>
                </a:solidFill>
              </a:rPr>
              <a:t>The</a:t>
            </a:r>
            <a:r>
              <a:rPr lang="en-US" sz="3000" dirty="0"/>
              <a:t> </a:t>
            </a:r>
            <a:r>
              <a:rPr lang="en-US" sz="3000" b="1" dirty="0">
                <a:solidFill>
                  <a:srgbClr val="0070C0"/>
                </a:solidFill>
              </a:rPr>
              <a:t>Backend Of </a:t>
            </a:r>
            <a:r>
              <a:rPr lang="en-US" sz="3000" b="1" dirty="0">
                <a:solidFill>
                  <a:srgbClr val="C00000"/>
                </a:solidFill>
                <a:sym typeface="+mn-ea"/>
              </a:rPr>
              <a:t>M</a:t>
            </a:r>
            <a:r>
              <a:rPr lang="en-US" sz="3000" b="1" dirty="0">
                <a:solidFill>
                  <a:srgbClr val="FFC000"/>
                </a:solidFill>
                <a:sym typeface="+mn-ea"/>
              </a:rPr>
              <a:t>E</a:t>
            </a:r>
            <a:r>
              <a:rPr lang="en-US" sz="3000" b="1" dirty="0">
                <a:solidFill>
                  <a:srgbClr val="0070C0"/>
                </a:solidFill>
                <a:sym typeface="+mn-ea"/>
              </a:rPr>
              <a:t>R</a:t>
            </a:r>
            <a:r>
              <a:rPr lang="en-US" sz="3000" b="1" dirty="0">
                <a:solidFill>
                  <a:srgbClr val="00B050"/>
                </a:solidFill>
                <a:sym typeface="+mn-ea"/>
              </a:rPr>
              <a:t>N</a:t>
            </a:r>
            <a:r>
              <a:rPr lang="en-US" sz="3000" b="1" dirty="0">
                <a:solidFill>
                  <a:srgbClr val="0070C0"/>
                </a:solidFill>
                <a:sym typeface="+mn-ea"/>
              </a:rPr>
              <a:t> Stack</a:t>
            </a:r>
            <a:r>
              <a:rPr lang="en-US" sz="3000" dirty="0"/>
              <a:t>)</a:t>
            </a:r>
            <a:endParaRPr lang="en-US" sz="4400" dirty="0"/>
          </a:p>
          <a:p>
            <a:endParaRPr lang="en-US" sz="4000" b="1" dirty="0">
              <a:solidFill>
                <a:srgbClr val="FF0000"/>
              </a:solidFill>
            </a:endParaRPr>
          </a:p>
          <a:p>
            <a:r>
              <a:rPr 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Lecture 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How a middleware works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dirty="0"/>
              <a:t>All the </a:t>
            </a:r>
            <a:r>
              <a:rPr lang="en-US" sz="2200" b="1" dirty="0">
                <a:solidFill>
                  <a:srgbClr val="0070C0"/>
                </a:solidFill>
              </a:rPr>
              <a:t>above task </a:t>
            </a:r>
            <a:r>
              <a:rPr lang="en-US" sz="2200" dirty="0"/>
              <a:t>will be </a:t>
            </a:r>
            <a:r>
              <a:rPr lang="en-US" sz="2200" b="1" dirty="0">
                <a:solidFill>
                  <a:schemeClr val="accent2"/>
                </a:solidFill>
              </a:rPr>
              <a:t>done</a:t>
            </a:r>
            <a:r>
              <a:rPr lang="en-US" sz="2200" dirty="0"/>
              <a:t> by </a:t>
            </a:r>
            <a:r>
              <a:rPr lang="en-US" sz="2200" b="1" dirty="0">
                <a:solidFill>
                  <a:schemeClr val="accent1"/>
                </a:solidFill>
              </a:rPr>
              <a:t>3 middleware functions </a:t>
            </a:r>
            <a:r>
              <a:rPr lang="en-US" sz="2200" dirty="0"/>
              <a:t>as follows , after </a:t>
            </a:r>
            <a:r>
              <a:rPr lang="en-US" sz="2200" b="1" dirty="0">
                <a:solidFill>
                  <a:srgbClr val="7030A0"/>
                </a:solidFill>
              </a:rPr>
              <a:t>receiving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rgbClr val="00B050"/>
                </a:solidFill>
              </a:rPr>
              <a:t>request</a:t>
            </a:r>
            <a:r>
              <a:rPr lang="en-US" sz="2200" dirty="0"/>
              <a:t>:</a:t>
            </a:r>
          </a:p>
          <a:p>
            <a:pPr lvl="2">
              <a:lnSpc>
                <a:spcPct val="150000"/>
              </a:lnSpc>
            </a:pPr>
            <a:endParaRPr lang="en-US" sz="2000" dirty="0"/>
          </a:p>
          <a:p>
            <a:pPr lvl="2">
              <a:lnSpc>
                <a:spcPct val="150000"/>
              </a:lnSpc>
            </a:pPr>
            <a:r>
              <a:rPr lang="en-US" sz="2000" dirty="0"/>
              <a:t>The </a:t>
            </a:r>
            <a:r>
              <a:rPr lang="en-US" sz="2000" b="1" dirty="0">
                <a:solidFill>
                  <a:srgbClr val="C00000"/>
                </a:solidFill>
              </a:rPr>
              <a:t>first middleware function </a:t>
            </a:r>
            <a:r>
              <a:rPr lang="en-US" sz="2000" dirty="0"/>
              <a:t>will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check</a:t>
            </a:r>
            <a:r>
              <a:rPr lang="en-US" sz="2000" dirty="0"/>
              <a:t> whether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user </a:t>
            </a:r>
            <a:r>
              <a:rPr lang="en-US" sz="2000" dirty="0"/>
              <a:t>is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logged in </a:t>
            </a:r>
            <a:r>
              <a:rPr lang="en-US" sz="2000" dirty="0"/>
              <a:t>or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not</a:t>
            </a:r>
            <a:r>
              <a:rPr lang="en-US" sz="2000" dirty="0"/>
              <a:t>. If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not</a:t>
            </a:r>
            <a:r>
              <a:rPr lang="en-US" sz="2000" dirty="0"/>
              <a:t> then it will </a:t>
            </a:r>
            <a:r>
              <a:rPr lang="en-US" sz="2000" b="1" dirty="0">
                <a:solidFill>
                  <a:srgbClr val="00B050"/>
                </a:solidFill>
              </a:rPr>
              <a:t>terminate </a:t>
            </a:r>
            <a:r>
              <a:rPr lang="en-US" sz="2000" dirty="0"/>
              <a:t>the </a:t>
            </a:r>
            <a:r>
              <a:rPr lang="en-US" sz="2000" b="1" dirty="0">
                <a:solidFill>
                  <a:srgbClr val="C00000"/>
                </a:solidFill>
              </a:rPr>
              <a:t>request-response cycle </a:t>
            </a:r>
            <a:r>
              <a:rPr lang="en-US" sz="2000" dirty="0"/>
              <a:t>by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generating</a:t>
            </a:r>
            <a:r>
              <a:rPr lang="en-US" sz="2000" dirty="0"/>
              <a:t> an </a:t>
            </a:r>
            <a:r>
              <a:rPr lang="en-US" sz="2000" b="1" dirty="0">
                <a:solidFill>
                  <a:schemeClr val="accent1"/>
                </a:solidFill>
              </a:rPr>
              <a:t>error message </a:t>
            </a:r>
            <a:r>
              <a:rPr lang="en-US" sz="2000" dirty="0"/>
              <a:t>. </a:t>
            </a:r>
          </a:p>
          <a:p>
            <a:pPr lvl="2">
              <a:lnSpc>
                <a:spcPct val="150000"/>
              </a:lnSpc>
            </a:pPr>
            <a:endParaRPr lang="en-US" sz="2000" dirty="0"/>
          </a:p>
          <a:p>
            <a:pPr lvl="2">
              <a:lnSpc>
                <a:spcPct val="150000"/>
              </a:lnSpc>
            </a:pPr>
            <a:r>
              <a:rPr lang="en-US" sz="2000" dirty="0"/>
              <a:t>Otherwise it will call </a:t>
            </a:r>
            <a:r>
              <a:rPr lang="en-US" sz="2000" b="1" u="sng" dirty="0">
                <a:solidFill>
                  <a:schemeClr val="accent1">
                    <a:lumMod val="75000"/>
                  </a:schemeClr>
                </a:solidFill>
              </a:rPr>
              <a:t>next() </a:t>
            </a:r>
            <a:r>
              <a:rPr lang="en-US" sz="2000" dirty="0"/>
              <a:t>to </a:t>
            </a:r>
            <a:r>
              <a:rPr lang="en-US" sz="2000" b="1" dirty="0">
                <a:solidFill>
                  <a:srgbClr val="00B050"/>
                </a:solidFill>
              </a:rPr>
              <a:t>transfer</a:t>
            </a:r>
            <a:r>
              <a:rPr lang="en-US" sz="2000" dirty="0"/>
              <a:t> the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control</a:t>
            </a:r>
            <a:r>
              <a:rPr lang="en-US" sz="2000" dirty="0"/>
              <a:t> to next </a:t>
            </a:r>
            <a:r>
              <a:rPr lang="en-US" sz="2000" b="1" dirty="0">
                <a:solidFill>
                  <a:schemeClr val="accent1"/>
                </a:solidFill>
              </a:rPr>
              <a:t>middleware function </a:t>
            </a:r>
            <a:r>
              <a:rPr lang="en-US" sz="20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6153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How a middleware works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2">
              <a:lnSpc>
                <a:spcPct val="150000"/>
              </a:lnSpc>
            </a:pPr>
            <a:r>
              <a:rPr lang="en-US" sz="2000" dirty="0"/>
              <a:t>The </a:t>
            </a:r>
            <a:r>
              <a:rPr lang="en-US" sz="2000" b="1" dirty="0">
                <a:solidFill>
                  <a:srgbClr val="C00000"/>
                </a:solidFill>
              </a:rPr>
              <a:t>second middleware function </a:t>
            </a:r>
            <a:r>
              <a:rPr lang="en-US" sz="2000" dirty="0"/>
              <a:t>will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check</a:t>
            </a:r>
            <a:r>
              <a:rPr lang="en-US" sz="2000" dirty="0"/>
              <a:t> whether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user’s </a:t>
            </a:r>
            <a:r>
              <a:rPr lang="en-US" sz="2000" dirty="0"/>
              <a:t>account is </a:t>
            </a:r>
            <a:r>
              <a:rPr lang="en-US" sz="2000" b="1" dirty="0">
                <a:solidFill>
                  <a:srgbClr val="002060"/>
                </a:solidFill>
              </a:rPr>
              <a:t>validated</a:t>
            </a:r>
            <a:r>
              <a:rPr lang="en-US" sz="2000" dirty="0"/>
              <a:t> or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not</a:t>
            </a:r>
            <a:r>
              <a:rPr lang="en-US" sz="2000" dirty="0"/>
              <a:t> . If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not</a:t>
            </a:r>
            <a:r>
              <a:rPr lang="en-US" sz="2000" dirty="0"/>
              <a:t> then it will </a:t>
            </a:r>
            <a:r>
              <a:rPr lang="en-US" sz="2000" b="1" dirty="0">
                <a:solidFill>
                  <a:srgbClr val="00B050"/>
                </a:solidFill>
              </a:rPr>
              <a:t>terminate </a:t>
            </a:r>
            <a:r>
              <a:rPr lang="en-US" sz="2000" dirty="0"/>
              <a:t>the </a:t>
            </a:r>
            <a:r>
              <a:rPr lang="en-US" sz="2000" b="1" dirty="0">
                <a:solidFill>
                  <a:srgbClr val="C00000"/>
                </a:solidFill>
              </a:rPr>
              <a:t>request-response cycle </a:t>
            </a:r>
            <a:r>
              <a:rPr lang="en-US" sz="2000" dirty="0"/>
              <a:t>by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generating</a:t>
            </a:r>
            <a:r>
              <a:rPr lang="en-US" sz="2000" dirty="0"/>
              <a:t> an </a:t>
            </a:r>
            <a:r>
              <a:rPr lang="en-US" sz="2000" b="1" dirty="0">
                <a:solidFill>
                  <a:schemeClr val="accent1"/>
                </a:solidFill>
              </a:rPr>
              <a:t>error message </a:t>
            </a:r>
            <a:r>
              <a:rPr lang="en-US" sz="2000" dirty="0"/>
              <a:t>. </a:t>
            </a:r>
          </a:p>
          <a:p>
            <a:pPr lvl="2">
              <a:lnSpc>
                <a:spcPct val="150000"/>
              </a:lnSpc>
            </a:pPr>
            <a:endParaRPr lang="en-US" sz="2000" dirty="0"/>
          </a:p>
          <a:p>
            <a:pPr lvl="2">
              <a:lnSpc>
                <a:spcPct val="150000"/>
              </a:lnSpc>
            </a:pPr>
            <a:r>
              <a:rPr lang="en-US" sz="2000" dirty="0"/>
              <a:t>Otherwise it will call </a:t>
            </a:r>
            <a:r>
              <a:rPr lang="en-US" sz="2000" b="1" u="sng" dirty="0">
                <a:solidFill>
                  <a:schemeClr val="accent1">
                    <a:lumMod val="75000"/>
                  </a:schemeClr>
                </a:solidFill>
              </a:rPr>
              <a:t>next() </a:t>
            </a:r>
            <a:r>
              <a:rPr lang="en-US" sz="2000" dirty="0"/>
              <a:t>to </a:t>
            </a:r>
            <a:r>
              <a:rPr lang="en-US" sz="2000" b="1" dirty="0">
                <a:solidFill>
                  <a:srgbClr val="00B050"/>
                </a:solidFill>
              </a:rPr>
              <a:t>transfer</a:t>
            </a:r>
            <a:r>
              <a:rPr lang="en-US" sz="2000" dirty="0"/>
              <a:t> the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control</a:t>
            </a:r>
            <a:r>
              <a:rPr lang="en-US" sz="2000" dirty="0"/>
              <a:t> to next </a:t>
            </a:r>
            <a:r>
              <a:rPr lang="en-US" sz="2000" b="1" dirty="0">
                <a:solidFill>
                  <a:schemeClr val="accent1"/>
                </a:solidFill>
              </a:rPr>
              <a:t>middleware function </a:t>
            </a:r>
            <a:r>
              <a:rPr lang="en-US" sz="2000" dirty="0"/>
              <a:t>.</a:t>
            </a:r>
          </a:p>
          <a:p>
            <a:pPr marL="914400" lvl="2" indent="0">
              <a:lnSpc>
                <a:spcPct val="150000"/>
              </a:lnSpc>
              <a:buNone/>
            </a:pPr>
            <a:endParaRPr lang="en-US" sz="20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95467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How a middleware works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2">
              <a:lnSpc>
                <a:spcPct val="150000"/>
              </a:lnSpc>
            </a:pPr>
            <a:r>
              <a:rPr lang="en-US" sz="2000" dirty="0"/>
              <a:t>The </a:t>
            </a:r>
            <a:r>
              <a:rPr lang="en-US" sz="2000" b="1" dirty="0">
                <a:solidFill>
                  <a:srgbClr val="C00000"/>
                </a:solidFill>
              </a:rPr>
              <a:t>third middleware function </a:t>
            </a:r>
            <a:r>
              <a:rPr lang="en-US" sz="2000" dirty="0"/>
              <a:t>will </a:t>
            </a:r>
            <a:r>
              <a:rPr lang="en-US" sz="2000" b="1" dirty="0">
                <a:solidFill>
                  <a:srgbClr val="7030A0"/>
                </a:solidFill>
              </a:rPr>
              <a:t>check</a:t>
            </a:r>
            <a:r>
              <a:rPr lang="en-US" sz="2000" dirty="0"/>
              <a:t> whether </a:t>
            </a:r>
            <a:r>
              <a:rPr lang="en-US" sz="2000" b="1" dirty="0">
                <a:solidFill>
                  <a:srgbClr val="C00000"/>
                </a:solidFill>
              </a:rPr>
              <a:t>user</a:t>
            </a:r>
            <a:r>
              <a:rPr lang="en-US" sz="2000" dirty="0"/>
              <a:t> is </a:t>
            </a:r>
            <a:r>
              <a:rPr lang="en-US" sz="2000" b="1" dirty="0">
                <a:solidFill>
                  <a:schemeClr val="accent3"/>
                </a:solidFill>
              </a:rPr>
              <a:t>admin</a:t>
            </a:r>
            <a:r>
              <a:rPr lang="en-US" sz="2000" dirty="0"/>
              <a:t> or </a:t>
            </a:r>
            <a:r>
              <a:rPr lang="en-US" sz="2000" b="1" dirty="0">
                <a:solidFill>
                  <a:srgbClr val="0070C0"/>
                </a:solidFill>
              </a:rPr>
              <a:t>not</a:t>
            </a:r>
            <a:r>
              <a:rPr lang="en-US" sz="2000" dirty="0"/>
              <a:t>. If </a:t>
            </a:r>
            <a:r>
              <a:rPr lang="en-US" sz="2000" b="1" dirty="0">
                <a:solidFill>
                  <a:srgbClr val="0070C0"/>
                </a:solidFill>
              </a:rPr>
              <a:t>not</a:t>
            </a:r>
            <a:r>
              <a:rPr lang="en-US" sz="2000" dirty="0"/>
              <a:t> then it will </a:t>
            </a:r>
            <a:r>
              <a:rPr lang="en-US" sz="2000" b="1" dirty="0">
                <a:solidFill>
                  <a:srgbClr val="00B050"/>
                </a:solidFill>
              </a:rPr>
              <a:t>terminate</a:t>
            </a:r>
            <a:r>
              <a:rPr lang="en-US" sz="2000" dirty="0"/>
              <a:t> the </a:t>
            </a:r>
            <a:r>
              <a:rPr lang="en-US" sz="2000" b="1" dirty="0">
                <a:solidFill>
                  <a:srgbClr val="C00000"/>
                </a:solidFill>
              </a:rPr>
              <a:t>request-response cycle</a:t>
            </a:r>
            <a:r>
              <a:rPr lang="en-US" sz="2000" dirty="0"/>
              <a:t> by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generating</a:t>
            </a:r>
            <a:r>
              <a:rPr lang="en-US" sz="2000" dirty="0"/>
              <a:t> an </a:t>
            </a:r>
            <a:r>
              <a:rPr lang="en-US" sz="2000" b="1" dirty="0">
                <a:solidFill>
                  <a:schemeClr val="accent1"/>
                </a:solidFill>
              </a:rPr>
              <a:t>error message </a:t>
            </a:r>
            <a:r>
              <a:rPr lang="en-US" sz="2000" dirty="0"/>
              <a:t>. </a:t>
            </a:r>
          </a:p>
          <a:p>
            <a:pPr lvl="2">
              <a:lnSpc>
                <a:spcPct val="150000"/>
              </a:lnSpc>
            </a:pPr>
            <a:endParaRPr lang="en-US" sz="2000" dirty="0"/>
          </a:p>
          <a:p>
            <a:pPr lvl="2">
              <a:lnSpc>
                <a:spcPct val="150000"/>
              </a:lnSpc>
            </a:pPr>
            <a:r>
              <a:rPr lang="en-US" sz="2000" dirty="0"/>
              <a:t>Otherwise it will call </a:t>
            </a:r>
            <a:r>
              <a:rPr lang="en-US" sz="2000" b="1" u="sng" dirty="0">
                <a:solidFill>
                  <a:srgbClr val="C00000"/>
                </a:solidFill>
              </a:rPr>
              <a:t>next() </a:t>
            </a:r>
            <a:r>
              <a:rPr lang="en-US" sz="2000" dirty="0"/>
              <a:t>to </a:t>
            </a:r>
            <a:r>
              <a:rPr lang="en-US" sz="2000" b="1" dirty="0">
                <a:solidFill>
                  <a:srgbClr val="00B050"/>
                </a:solidFill>
              </a:rPr>
              <a:t>transfer</a:t>
            </a:r>
            <a:r>
              <a:rPr lang="en-US" sz="2000" dirty="0"/>
              <a:t> the </a:t>
            </a:r>
            <a:r>
              <a:rPr lang="en-US" sz="2000" b="1" dirty="0">
                <a:solidFill>
                  <a:srgbClr val="0070C0"/>
                </a:solidFill>
              </a:rPr>
              <a:t>control</a:t>
            </a:r>
            <a:r>
              <a:rPr lang="en-US" sz="2000" dirty="0"/>
              <a:t> to </a:t>
            </a:r>
            <a:r>
              <a:rPr lang="en-US" sz="2000" b="1" dirty="0">
                <a:solidFill>
                  <a:srgbClr val="002060"/>
                </a:solidFill>
              </a:rPr>
              <a:t>actual request handler function</a:t>
            </a:r>
          </a:p>
          <a:p>
            <a:pPr lvl="2">
              <a:lnSpc>
                <a:spcPct val="150000"/>
              </a:lnSpc>
            </a:pPr>
            <a:endParaRPr lang="en-US" sz="20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25550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How a middleware works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marL="914400" lvl="2" indent="0">
              <a:lnSpc>
                <a:spcPct val="150000"/>
              </a:lnSpc>
              <a:buNone/>
            </a:pPr>
            <a:endParaRPr lang="en-US" sz="20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640B45-065B-E99E-E28B-4D50F2431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348880"/>
            <a:ext cx="8178140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18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What is </a:t>
            </a:r>
            <a:r>
              <a:rPr lang="en-US" sz="2700" b="1" cap="none" dirty="0"/>
              <a:t>next </a:t>
            </a:r>
            <a:r>
              <a:rPr lang="en-US" sz="2700" b="1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dirty="0"/>
              <a:t>A </a:t>
            </a:r>
            <a:r>
              <a:rPr lang="en-US" sz="2200" b="1" dirty="0">
                <a:solidFill>
                  <a:schemeClr val="accent1"/>
                </a:solidFill>
              </a:rPr>
              <a:t>middleware function </a:t>
            </a:r>
            <a:r>
              <a:rPr lang="en-US" sz="2200" dirty="0"/>
              <a:t>typically </a:t>
            </a:r>
            <a:r>
              <a:rPr lang="en-US" sz="2200" b="1" dirty="0">
                <a:solidFill>
                  <a:schemeClr val="accent2"/>
                </a:solidFill>
              </a:rPr>
              <a:t>receives</a:t>
            </a:r>
            <a:r>
              <a:rPr lang="en-US" sz="2200" dirty="0"/>
              <a:t> three arguments: </a:t>
            </a:r>
            <a:r>
              <a:rPr lang="en-US" sz="2200" b="1" dirty="0">
                <a:solidFill>
                  <a:srgbClr val="0070C0"/>
                </a:solidFill>
              </a:rPr>
              <a:t>req</a:t>
            </a:r>
            <a:r>
              <a:rPr lang="en-US" sz="2200" dirty="0"/>
              <a:t> , </a:t>
            </a:r>
            <a:r>
              <a:rPr lang="en-US" sz="2200" b="1" dirty="0">
                <a:solidFill>
                  <a:srgbClr val="0070C0"/>
                </a:solidFill>
              </a:rPr>
              <a:t>res</a:t>
            </a:r>
            <a:r>
              <a:rPr lang="en-US" sz="2200" dirty="0"/>
              <a:t> and </a:t>
            </a:r>
            <a:r>
              <a:rPr lang="en-US" sz="2200" b="1" dirty="0">
                <a:solidFill>
                  <a:srgbClr val="0070C0"/>
                </a:solidFill>
              </a:rPr>
              <a:t>next</a:t>
            </a:r>
            <a:r>
              <a:rPr lang="en-US" sz="2200" dirty="0"/>
              <a:t> . 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0070C0"/>
                </a:solidFill>
              </a:rPr>
              <a:t>next</a:t>
            </a:r>
            <a:r>
              <a:rPr lang="en-US" sz="2200" dirty="0"/>
              <a:t> is the </a:t>
            </a:r>
            <a:r>
              <a:rPr lang="en-US" sz="2200" b="1" dirty="0">
                <a:solidFill>
                  <a:schemeClr val="accent1"/>
                </a:solidFill>
              </a:rPr>
              <a:t>next function </a:t>
            </a:r>
            <a:r>
              <a:rPr lang="en-US" sz="2200" dirty="0"/>
              <a:t>which will be </a:t>
            </a:r>
            <a:r>
              <a:rPr lang="en-US" sz="2200" b="1" dirty="0">
                <a:solidFill>
                  <a:srgbClr val="00B050"/>
                </a:solidFill>
              </a:rPr>
              <a:t>executed</a:t>
            </a:r>
            <a:r>
              <a:rPr lang="en-US" sz="2200" dirty="0"/>
              <a:t> after the </a:t>
            </a:r>
            <a:r>
              <a:rPr lang="en-US" sz="2200" b="1" dirty="0">
                <a:solidFill>
                  <a:srgbClr val="002060"/>
                </a:solidFill>
              </a:rPr>
              <a:t>current one</a:t>
            </a:r>
            <a:r>
              <a:rPr lang="en-US" sz="22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6CFAA3-1ADA-F9E7-4454-3D0DFA483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4365104"/>
            <a:ext cx="6984776" cy="213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6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Special 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002060"/>
                </a:solidFill>
              </a:rPr>
              <a:t>If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chemeClr val="accent1"/>
                </a:solidFill>
              </a:rPr>
              <a:t>current middleware function </a:t>
            </a:r>
            <a:r>
              <a:rPr lang="en-US" sz="2200" dirty="0"/>
              <a:t>does not </a:t>
            </a:r>
            <a:r>
              <a:rPr lang="en-US" sz="2200" b="1" dirty="0">
                <a:solidFill>
                  <a:srgbClr val="00B050"/>
                </a:solidFill>
              </a:rPr>
              <a:t>end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rgbClr val="C00000"/>
                </a:solidFill>
              </a:rPr>
              <a:t>request-response cycle</a:t>
            </a:r>
            <a:r>
              <a:rPr lang="en-US" sz="2200" dirty="0"/>
              <a:t>, it must call </a:t>
            </a:r>
            <a:r>
              <a:rPr lang="en-US" sz="2200" b="1" dirty="0">
                <a:solidFill>
                  <a:srgbClr val="0070C0"/>
                </a:solidFill>
              </a:rPr>
              <a:t>next() </a:t>
            </a:r>
            <a:r>
              <a:rPr lang="en-US" sz="2200" dirty="0"/>
              <a:t>to </a:t>
            </a: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pass</a:t>
            </a:r>
            <a:r>
              <a:rPr lang="en-US" sz="2200" dirty="0"/>
              <a:t> control to the next </a:t>
            </a:r>
            <a:r>
              <a:rPr lang="en-US" sz="2200" b="1" dirty="0">
                <a:solidFill>
                  <a:schemeClr val="accent1"/>
                </a:solidFill>
              </a:rPr>
              <a:t>middleware function</a:t>
            </a:r>
            <a:r>
              <a:rPr lang="en-US" sz="2200" dirty="0"/>
              <a:t>. 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7030A0"/>
                </a:solidFill>
              </a:rPr>
              <a:t>Otherwise</a:t>
            </a:r>
            <a:r>
              <a:rPr lang="en-US" sz="2200" dirty="0"/>
              <a:t>, the </a:t>
            </a:r>
            <a:r>
              <a:rPr lang="en-US" sz="2200" b="1" dirty="0">
                <a:solidFill>
                  <a:srgbClr val="00B050"/>
                </a:solidFill>
              </a:rPr>
              <a:t>request</a:t>
            </a:r>
            <a:r>
              <a:rPr lang="en-US" sz="2200" dirty="0"/>
              <a:t> will be left </a:t>
            </a:r>
            <a:r>
              <a:rPr lang="en-US" sz="2200" b="1" dirty="0">
                <a:solidFill>
                  <a:srgbClr val="FFC000"/>
                </a:solidFill>
              </a:rPr>
              <a:t>hanging</a:t>
            </a:r>
            <a:r>
              <a:rPr lang="en-US" sz="2200" dirty="0"/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395269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Creating &amp; using middleware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2"/>
                </a:solidFill>
              </a:rPr>
              <a:t>Creating</a:t>
            </a:r>
            <a:r>
              <a:rPr lang="en-US" sz="2200" dirty="0"/>
              <a:t> and </a:t>
            </a: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</a:rPr>
              <a:t>using</a:t>
            </a:r>
            <a:r>
              <a:rPr lang="en-US" sz="2200" dirty="0"/>
              <a:t> a </a:t>
            </a:r>
            <a:r>
              <a:rPr lang="en-US" sz="2200" b="1" dirty="0">
                <a:solidFill>
                  <a:schemeClr val="accent1"/>
                </a:solidFill>
              </a:rPr>
              <a:t>middleware</a:t>
            </a:r>
            <a:r>
              <a:rPr lang="en-US" sz="2200" dirty="0"/>
              <a:t> is a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2 step process</a:t>
            </a:r>
            <a:r>
              <a:rPr lang="en-US" sz="2200" dirty="0"/>
              <a:t>: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00B050"/>
                </a:solidFill>
              </a:rPr>
              <a:t>Step 1</a:t>
            </a:r>
            <a:r>
              <a:rPr lang="en-US" sz="2000" dirty="0"/>
              <a:t> : </a:t>
            </a:r>
            <a:r>
              <a:rPr lang="en-US" sz="2000" b="1" dirty="0">
                <a:solidFill>
                  <a:srgbClr val="7030A0"/>
                </a:solidFill>
              </a:rPr>
              <a:t>Develop</a:t>
            </a:r>
            <a:r>
              <a:rPr lang="en-US" sz="2000" dirty="0"/>
              <a:t> a </a:t>
            </a:r>
            <a:r>
              <a:rPr lang="en-US" sz="2000" b="1" dirty="0">
                <a:solidFill>
                  <a:schemeClr val="accent1"/>
                </a:solidFill>
              </a:rPr>
              <a:t>function</a:t>
            </a:r>
            <a:r>
              <a:rPr lang="en-US" sz="2000" dirty="0"/>
              <a:t> with </a:t>
            </a:r>
            <a:r>
              <a:rPr lang="en-US" sz="2000" b="1" dirty="0">
                <a:solidFill>
                  <a:srgbClr val="0070C0"/>
                </a:solidFill>
              </a:rPr>
              <a:t>3 arguments </a:t>
            </a:r>
            <a:r>
              <a:rPr lang="en-US" sz="2000" dirty="0"/>
              <a:t>: </a:t>
            </a:r>
            <a:r>
              <a:rPr lang="en-US" sz="2000" b="1" dirty="0">
                <a:solidFill>
                  <a:srgbClr val="C00000"/>
                </a:solidFill>
              </a:rPr>
              <a:t>req</a:t>
            </a:r>
            <a:r>
              <a:rPr lang="en-US" sz="2000" dirty="0"/>
              <a:t>, </a:t>
            </a:r>
            <a:r>
              <a:rPr lang="en-US" sz="2000" b="1" dirty="0">
                <a:solidFill>
                  <a:srgbClr val="C00000"/>
                </a:solidFill>
              </a:rPr>
              <a:t>resp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C00000"/>
                </a:solidFill>
              </a:rPr>
              <a:t>next </a:t>
            </a:r>
            <a:r>
              <a:rPr lang="en-US" sz="2000" dirty="0"/>
              <a:t>.</a:t>
            </a:r>
          </a:p>
          <a:p>
            <a:pPr lvl="2">
              <a:lnSpc>
                <a:spcPct val="150000"/>
              </a:lnSpc>
            </a:pPr>
            <a:endParaRPr lang="en-US" sz="2000" b="1" dirty="0">
              <a:solidFill>
                <a:srgbClr val="00B050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00B050"/>
                </a:solidFill>
              </a:rPr>
              <a:t>Step 2</a:t>
            </a:r>
            <a:r>
              <a:rPr lang="en-US" sz="2000" dirty="0"/>
              <a:t> : Inform </a:t>
            </a:r>
            <a:r>
              <a:rPr lang="en-US" sz="2000" b="1" dirty="0">
                <a:solidFill>
                  <a:schemeClr val="accent2"/>
                </a:solidFill>
              </a:rPr>
              <a:t>Express</a:t>
            </a:r>
            <a:r>
              <a:rPr lang="en-US" sz="2000" dirty="0"/>
              <a:t> to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load</a:t>
            </a:r>
            <a:r>
              <a:rPr lang="en-US" sz="2000" dirty="0"/>
              <a:t> it as a </a:t>
            </a:r>
            <a:r>
              <a:rPr lang="en-US" sz="2000" b="1" dirty="0">
                <a:solidFill>
                  <a:schemeClr val="accent1"/>
                </a:solidFill>
              </a:rPr>
              <a:t>Middleware</a:t>
            </a:r>
            <a:r>
              <a:rPr lang="en-US" sz="2000" dirty="0"/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113391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Step-1:Creating middleware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dirty="0"/>
              <a:t>As </a:t>
            </a:r>
            <a:r>
              <a:rPr lang="en-US" sz="2200" b="1" dirty="0">
                <a:solidFill>
                  <a:schemeClr val="accent2"/>
                </a:solidFill>
              </a:rPr>
              <a:t>discussed</a:t>
            </a:r>
            <a:r>
              <a:rPr lang="en-US" sz="2200" dirty="0"/>
              <a:t> a </a:t>
            </a:r>
            <a:r>
              <a:rPr lang="en-US" sz="2200" b="1" dirty="0">
                <a:solidFill>
                  <a:schemeClr val="accent1"/>
                </a:solidFill>
              </a:rPr>
              <a:t>Middleware function </a:t>
            </a:r>
            <a:r>
              <a:rPr lang="en-US" sz="2200" dirty="0"/>
              <a:t>is a </a:t>
            </a: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</a:rPr>
              <a:t>function</a:t>
            </a:r>
            <a:r>
              <a:rPr lang="en-US" sz="2200" dirty="0"/>
              <a:t> with </a:t>
            </a:r>
            <a:r>
              <a:rPr lang="en-US" sz="2200" b="1" dirty="0">
                <a:solidFill>
                  <a:srgbClr val="00B050"/>
                </a:solidFill>
              </a:rPr>
              <a:t>3 arguments</a:t>
            </a:r>
            <a:r>
              <a:rPr lang="en-US" sz="2200" dirty="0"/>
              <a:t>:</a:t>
            </a:r>
          </a:p>
          <a:p>
            <a:pPr lvl="2">
              <a:lnSpc>
                <a:spcPct val="150000"/>
              </a:lnSpc>
            </a:pPr>
            <a:endParaRPr lang="en-US" sz="2000" dirty="0"/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002060"/>
                </a:solidFill>
              </a:rPr>
              <a:t>request</a:t>
            </a: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002060"/>
                </a:solidFill>
              </a:rPr>
              <a:t>response</a:t>
            </a: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002060"/>
                </a:solidFill>
              </a:rPr>
              <a:t>next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So</a:t>
            </a:r>
            <a:r>
              <a:rPr lang="en-US" sz="2200" dirty="0"/>
              <a:t> we will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create</a:t>
            </a:r>
            <a:r>
              <a:rPr lang="en-US" sz="2200" dirty="0"/>
              <a:t> a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logger function </a:t>
            </a:r>
            <a:r>
              <a:rPr lang="en-US" sz="2200" dirty="0"/>
              <a:t>that </a:t>
            </a: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simply displays </a:t>
            </a:r>
            <a:r>
              <a:rPr lang="en-US" sz="2200" dirty="0"/>
              <a:t>a </a:t>
            </a:r>
            <a:r>
              <a:rPr lang="en-US" sz="2200" b="1" dirty="0">
                <a:solidFill>
                  <a:srgbClr val="0070C0"/>
                </a:solidFill>
              </a:rPr>
              <a:t>message</a:t>
            </a:r>
            <a:r>
              <a:rPr lang="en-US" sz="2200" dirty="0"/>
              <a:t> on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console</a:t>
            </a:r>
            <a:r>
              <a:rPr lang="en-US" sz="2200" dirty="0"/>
              <a:t> as soon as a </a:t>
            </a:r>
            <a:r>
              <a:rPr lang="en-US" sz="2200" b="1" dirty="0">
                <a:solidFill>
                  <a:schemeClr val="accent3"/>
                </a:solidFill>
              </a:rPr>
              <a:t>request arrives 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0925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Step-1: Creating middleware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0A2E30-92C9-C598-7B3F-E807CEDF06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060848"/>
            <a:ext cx="7992888" cy="3960440"/>
          </a:xfrm>
        </p:spPr>
      </p:pic>
    </p:spTree>
    <p:extLst>
      <p:ext uri="{BB962C8B-B14F-4D97-AF65-F5344CB8AC3E}">
        <p14:creationId xmlns:p14="http://schemas.microsoft.com/office/powerpoint/2010/main" val="21875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Step-2: using middleware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dirty="0"/>
              <a:t>To make </a:t>
            </a:r>
            <a:r>
              <a:rPr lang="en-US" sz="2200" b="1" dirty="0">
                <a:solidFill>
                  <a:schemeClr val="accent1"/>
                </a:solidFill>
              </a:rPr>
              <a:t>Express</a:t>
            </a:r>
            <a:r>
              <a:rPr lang="en-US" sz="2200" dirty="0"/>
              <a:t> load our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middleware function </a:t>
            </a:r>
            <a:r>
              <a:rPr lang="en-US" sz="2200" dirty="0"/>
              <a:t>we need to </a:t>
            </a:r>
            <a:r>
              <a:rPr lang="en-US" sz="2200" b="1" dirty="0">
                <a:solidFill>
                  <a:srgbClr val="002060"/>
                </a:solidFill>
              </a:rPr>
              <a:t>call</a:t>
            </a:r>
            <a:r>
              <a:rPr lang="en-US" sz="2200" dirty="0"/>
              <a:t> the method </a:t>
            </a:r>
            <a:r>
              <a:rPr lang="en-US" sz="2200" b="1" dirty="0">
                <a:solidFill>
                  <a:srgbClr val="0070C0"/>
                </a:solidFill>
              </a:rPr>
              <a:t>use() </a:t>
            </a:r>
            <a:r>
              <a:rPr lang="en-US" sz="2200" dirty="0"/>
              <a:t>passing it our </a:t>
            </a:r>
            <a:r>
              <a:rPr lang="en-US" sz="2200" b="1" dirty="0">
                <a:solidFill>
                  <a:srgbClr val="00B050"/>
                </a:solidFill>
              </a:rPr>
              <a:t>function name </a:t>
            </a:r>
            <a:r>
              <a:rPr lang="en-US" sz="2200" dirty="0"/>
              <a:t>as argument.</a:t>
            </a:r>
          </a:p>
          <a:p>
            <a:pPr lvl="1">
              <a:lnSpc>
                <a:spcPct val="150000"/>
              </a:lnSpc>
            </a:pPr>
            <a:endParaRPr lang="en-US" sz="2200" b="1" dirty="0">
              <a:solidFill>
                <a:srgbClr val="00206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002060"/>
                </a:solidFill>
              </a:rPr>
              <a:t>Syntax:</a:t>
            </a:r>
          </a:p>
          <a:p>
            <a:pPr lvl="2">
              <a:lnSpc>
                <a:spcPct val="150000"/>
              </a:lnSpc>
            </a:pPr>
            <a:r>
              <a:rPr lang="en-US" sz="2000" b="1" dirty="0" err="1">
                <a:solidFill>
                  <a:srgbClr val="FFC000"/>
                </a:solidFill>
              </a:rPr>
              <a:t>app.use</a:t>
            </a:r>
            <a:r>
              <a:rPr lang="en-US" sz="2000" b="1" dirty="0">
                <a:solidFill>
                  <a:srgbClr val="FFC000"/>
                </a:solidFill>
              </a:rPr>
              <a:t>(&lt;</a:t>
            </a:r>
            <a:r>
              <a:rPr lang="en-US" sz="2000" b="1" dirty="0" err="1">
                <a:solidFill>
                  <a:srgbClr val="FFC000"/>
                </a:solidFill>
              </a:rPr>
              <a:t>name_of_middleware_fn</a:t>
            </a:r>
            <a:r>
              <a:rPr lang="en-US" sz="2000" b="1" dirty="0">
                <a:solidFill>
                  <a:srgbClr val="FFC000"/>
                </a:solidFill>
              </a:rPr>
              <a:t>&gt;);</a:t>
            </a:r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002060"/>
                </a:solidFill>
              </a:rPr>
              <a:t>Example:</a:t>
            </a:r>
          </a:p>
          <a:p>
            <a:pPr lvl="2">
              <a:lnSpc>
                <a:spcPct val="150000"/>
              </a:lnSpc>
            </a:pPr>
            <a:r>
              <a:rPr lang="en-US" sz="2000" b="1" dirty="0" err="1">
                <a:solidFill>
                  <a:srgbClr val="C00000"/>
                </a:solidFill>
              </a:rPr>
              <a:t>app.use</a:t>
            </a:r>
            <a:r>
              <a:rPr lang="en-US" sz="2000" b="1" dirty="0">
                <a:solidFill>
                  <a:srgbClr val="C00000"/>
                </a:solidFill>
              </a:rPr>
              <a:t>(logger);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3966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3768" y="332656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>
                <a:latin typeface="Bookman Old Style" panose="02050604050505020204" pitchFamily="18" charset="0"/>
              </a:rPr>
              <a:t>Today’s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" y="1412776"/>
            <a:ext cx="8801735" cy="5289649"/>
          </a:xfrm>
        </p:spPr>
        <p:txBody>
          <a:bodyPr>
            <a:noAutofit/>
          </a:bodyPr>
          <a:lstStyle/>
          <a:p>
            <a:pPr marL="514350" indent="-514350">
              <a:lnSpc>
                <a:spcPct val="70000"/>
              </a:lnSpc>
              <a:buNone/>
            </a:pPr>
            <a:endParaRPr lang="en-US" sz="2500" b="1" dirty="0"/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r>
              <a:rPr lang="en-US" b="1" dirty="0">
                <a:solidFill>
                  <a:srgbClr val="FFC000"/>
                </a:solidFill>
                <a:latin typeface="Bookman Old Style" panose="02050604050505020204" pitchFamily="18" charset="0"/>
              </a:rPr>
              <a:t>Introduction To Middleware</a:t>
            </a: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2000" b="1" dirty="0">
              <a:solidFill>
                <a:schemeClr val="bg2">
                  <a:lumMod val="50000"/>
                </a:schemeClr>
              </a:solidFill>
              <a:latin typeface="Bookman Old Style" panose="02050604050505020204" pitchFamily="18" charset="0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r>
              <a:rPr lang="en-US" b="1" dirty="0">
                <a:solidFill>
                  <a:srgbClr val="0070C0"/>
                </a:solidFill>
                <a:latin typeface="Bookman Old Style" panose="02050604050505020204" pitchFamily="18" charset="0"/>
                <a:sym typeface="+mn-ea"/>
              </a:rPr>
              <a:t>How Middleware Works ?</a:t>
            </a:r>
          </a:p>
          <a:p>
            <a:pPr marL="457200" lvl="1" indent="0">
              <a:lnSpc>
                <a:spcPct val="70000"/>
              </a:lnSpc>
              <a:buClr>
                <a:srgbClr val="A96D2B"/>
              </a:buClr>
              <a:buSzPct val="100000"/>
              <a:buNone/>
            </a:pPr>
            <a:endParaRPr lang="en-US" b="1" dirty="0">
              <a:solidFill>
                <a:srgbClr val="0070C0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r>
              <a:rPr lang="en-US" b="1" dirty="0">
                <a:solidFill>
                  <a:schemeClr val="accent2"/>
                </a:solidFill>
                <a:latin typeface="Bookman Old Style" panose="02050604050505020204" pitchFamily="18" charset="0"/>
                <a:sym typeface="+mn-ea"/>
              </a:rPr>
              <a:t>Creating A Middleware</a:t>
            </a:r>
            <a:endParaRPr lang="en-US" sz="2000" b="1" dirty="0">
              <a:solidFill>
                <a:schemeClr val="accent2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2000" b="1" dirty="0">
              <a:solidFill>
                <a:srgbClr val="00B050"/>
              </a:solidFill>
              <a:latin typeface="Bookman Old Style" panose="02050604050505020204" pitchFamily="18" charset="0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r>
              <a:rPr lang="en-US" b="1" dirty="0">
                <a:solidFill>
                  <a:srgbClr val="00B050"/>
                </a:solidFill>
                <a:latin typeface="Bookman Old Style" panose="02050604050505020204" pitchFamily="18" charset="0"/>
                <a:sym typeface="+mn-ea"/>
              </a:rPr>
              <a:t>Passing Data From Middleware</a:t>
            </a: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2000" b="1" dirty="0">
              <a:solidFill>
                <a:srgbClr val="00B050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r>
              <a:rPr lang="en-US" b="1" dirty="0">
                <a:solidFill>
                  <a:srgbClr val="7030A0"/>
                </a:solidFill>
                <a:latin typeface="Bookman Old Style" panose="02050604050505020204" pitchFamily="18" charset="0"/>
                <a:sym typeface="+mn-ea"/>
              </a:rPr>
              <a:t>Running Middleware For Specific Routes/Request</a:t>
            </a: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2000" b="1" dirty="0">
              <a:solidFill>
                <a:srgbClr val="00B050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r>
              <a:rPr lang="en-US" b="1" dirty="0">
                <a:solidFill>
                  <a:schemeClr val="accent1"/>
                </a:solidFill>
                <a:latin typeface="Bookman Old Style" panose="02050604050505020204" pitchFamily="18" charset="0"/>
                <a:sym typeface="+mn-ea"/>
              </a:rPr>
              <a:t>Third Party Middleware</a:t>
            </a: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2000" b="1" dirty="0">
              <a:solidFill>
                <a:srgbClr val="00B050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Bookman Old Style" panose="02050604050505020204" pitchFamily="18" charset="0"/>
                <a:sym typeface="+mn-ea"/>
              </a:rPr>
              <a:t>Using Morgan</a:t>
            </a: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2000" b="1" dirty="0">
              <a:solidFill>
                <a:srgbClr val="00B050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r>
              <a:rPr lang="en-US" b="1" dirty="0">
                <a:solidFill>
                  <a:srgbClr val="92D050"/>
                </a:solidFill>
                <a:latin typeface="Bookman Old Style" panose="02050604050505020204" pitchFamily="18" charset="0"/>
                <a:sym typeface="+mn-ea"/>
              </a:rPr>
              <a:t>Using Helmet</a:t>
            </a:r>
            <a:endParaRPr lang="en-US" sz="2000" b="1" dirty="0">
              <a:solidFill>
                <a:srgbClr val="92D050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b="1" dirty="0">
              <a:solidFill>
                <a:srgbClr val="00B050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r>
              <a:rPr lang="en-US" b="1" dirty="0">
                <a:solidFill>
                  <a:schemeClr val="accent1"/>
                </a:solidFill>
                <a:latin typeface="Bookman Old Style" panose="02050604050505020204" pitchFamily="18" charset="0"/>
                <a:sym typeface="+mn-ea"/>
              </a:rPr>
              <a:t>Exercises</a:t>
            </a:r>
            <a:endParaRPr lang="en-US" b="1" dirty="0">
              <a:solidFill>
                <a:schemeClr val="accent4">
                  <a:lumMod val="75000"/>
                </a:schemeClr>
              </a:solidFill>
              <a:latin typeface="Bookman Old Style" panose="02050604050505020204" pitchFamily="18" charset="0"/>
              <a:sym typeface="+mn-ea"/>
            </a:endParaRPr>
          </a:p>
          <a:p>
            <a:pPr marL="457200" lvl="1" indent="0">
              <a:lnSpc>
                <a:spcPct val="70000"/>
              </a:lnSpc>
              <a:buClr>
                <a:srgbClr val="A96D2B"/>
              </a:buClr>
              <a:buSzPct val="100000"/>
              <a:buNone/>
            </a:pPr>
            <a:endParaRPr lang="en-US" b="1" dirty="0">
              <a:solidFill>
                <a:schemeClr val="accent1"/>
              </a:solidFill>
              <a:latin typeface="Bookman Old Style" panose="02050604050505020204" pitchFamily="18" charset="0"/>
              <a:sym typeface="+mn-ea"/>
            </a:endParaRPr>
          </a:p>
          <a:p>
            <a:pPr marL="457200" lvl="1" indent="0">
              <a:lnSpc>
                <a:spcPct val="70000"/>
              </a:lnSpc>
              <a:buClr>
                <a:srgbClr val="A96D2B"/>
              </a:buClr>
              <a:buSzPct val="100000"/>
              <a:buNone/>
            </a:pPr>
            <a:endParaRPr lang="en-US" b="1" dirty="0">
              <a:solidFill>
                <a:schemeClr val="accent1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b="1" dirty="0">
              <a:solidFill>
                <a:schemeClr val="accent4">
                  <a:lumMod val="75000"/>
                </a:schemeClr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b="1" dirty="0">
              <a:solidFill>
                <a:srgbClr val="00B050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2000" b="1" dirty="0">
              <a:solidFill>
                <a:srgbClr val="00B050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2000" b="1" dirty="0">
              <a:latin typeface="Bookman Old Style" panose="02050604050505020204" pitchFamily="18" charset="0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2000" b="1" dirty="0">
              <a:solidFill>
                <a:srgbClr val="FFC000"/>
              </a:solidFill>
              <a:latin typeface="Bookman Old Style" panose="02050604050505020204" pitchFamily="18" charset="0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2000" b="1" dirty="0">
              <a:solidFill>
                <a:srgbClr val="C00000"/>
              </a:solidFill>
              <a:latin typeface="Bookman Old Style" panose="02050604050505020204" pitchFamily="18" charset="0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2000" b="1" dirty="0">
              <a:solidFill>
                <a:srgbClr val="7030A0"/>
              </a:solidFill>
              <a:latin typeface="Bookman Old Style" panose="0205060405050502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A97DC6-F447-959A-C141-7A4C5F7918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72816"/>
            <a:ext cx="8322156" cy="4716625"/>
          </a:xfrm>
        </p:spPr>
      </p:pic>
    </p:spTree>
    <p:extLst>
      <p:ext uri="{BB962C8B-B14F-4D97-AF65-F5344CB8AC3E}">
        <p14:creationId xmlns:p14="http://schemas.microsoft.com/office/powerpoint/2010/main" val="91469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Guess the output 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F7135E-1BAD-A9DB-B60C-18773562E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72816"/>
            <a:ext cx="8322156" cy="4708252"/>
          </a:xfrm>
        </p:spPr>
      </p:pic>
    </p:spTree>
    <p:extLst>
      <p:ext uri="{BB962C8B-B14F-4D97-AF65-F5344CB8AC3E}">
        <p14:creationId xmlns:p14="http://schemas.microsoft.com/office/powerpoint/2010/main" val="77160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 fontScale="92500" lnSpcReduction="20000"/>
          </a:bodyPr>
          <a:lstStyle/>
          <a:p>
            <a:pPr lvl="1">
              <a:lnSpc>
                <a:spcPct val="150000"/>
              </a:lnSpc>
            </a:pPr>
            <a:r>
              <a:rPr lang="en-US" sz="2200" dirty="0"/>
              <a:t>If </a:t>
            </a:r>
            <a:r>
              <a:rPr lang="en-US" sz="2200" b="1" dirty="0">
                <a:solidFill>
                  <a:schemeClr val="accent2"/>
                </a:solidFill>
              </a:rPr>
              <a:t>GET</a:t>
            </a:r>
            <a:r>
              <a:rPr lang="en-US" sz="2200" dirty="0"/>
              <a:t> request arrives ,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middleware </a:t>
            </a:r>
            <a:r>
              <a:rPr lang="en-US" sz="2200" dirty="0"/>
              <a:t>will 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not execute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If </a:t>
            </a:r>
            <a:r>
              <a:rPr lang="en-US" sz="2200" b="1" dirty="0">
                <a:solidFill>
                  <a:schemeClr val="accent2"/>
                </a:solidFill>
              </a:rPr>
              <a:t>POST</a:t>
            </a:r>
            <a:r>
              <a:rPr lang="en-US" sz="2200" dirty="0"/>
              <a:t> request arrives , the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middleware</a:t>
            </a:r>
            <a:r>
              <a:rPr lang="en-US" sz="2200" dirty="0"/>
              <a:t> will </a:t>
            </a:r>
            <a:r>
              <a:rPr lang="en-US" sz="2200" b="1" dirty="0">
                <a:solidFill>
                  <a:srgbClr val="00B050"/>
                </a:solidFill>
              </a:rPr>
              <a:t>run</a:t>
            </a:r>
            <a:r>
              <a:rPr lang="en-US" sz="2200" dirty="0"/>
              <a:t> .</a:t>
            </a:r>
          </a:p>
          <a:p>
            <a:pPr lvl="1">
              <a:lnSpc>
                <a:spcPct val="150000"/>
              </a:lnSpc>
            </a:pPr>
            <a:endParaRPr lang="en-US" sz="2200" b="1" u="sng" dirty="0">
              <a:solidFill>
                <a:srgbClr val="00206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200" b="1" u="sng" dirty="0">
                <a:solidFill>
                  <a:srgbClr val="002060"/>
                </a:solidFill>
              </a:rPr>
              <a:t>Conclusion: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2200" b="1" u="sng" dirty="0">
              <a:solidFill>
                <a:srgbClr val="002060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sz="2000" dirty="0"/>
              <a:t>The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order</a:t>
            </a:r>
            <a:r>
              <a:rPr lang="en-US" sz="2000" dirty="0"/>
              <a:t> of </a:t>
            </a:r>
            <a:r>
              <a:rPr lang="en-US" sz="2000" b="1" dirty="0">
                <a:solidFill>
                  <a:schemeClr val="accent2"/>
                </a:solidFill>
              </a:rPr>
              <a:t>middleware loading</a:t>
            </a:r>
            <a:r>
              <a:rPr lang="en-US" sz="2000" dirty="0"/>
              <a:t> is i</a:t>
            </a:r>
            <a:r>
              <a:rPr lang="en-US" sz="2000" b="1" dirty="0">
                <a:solidFill>
                  <a:srgbClr val="002060"/>
                </a:solidFill>
              </a:rPr>
              <a:t>mportant</a:t>
            </a:r>
            <a:r>
              <a:rPr lang="en-US" sz="2000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Middleware functions </a:t>
            </a:r>
            <a:r>
              <a:rPr lang="en-US" sz="2000" dirty="0"/>
              <a:t>that are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loaded first </a:t>
            </a:r>
            <a:r>
              <a:rPr lang="en-US" sz="2000" dirty="0"/>
              <a:t>are also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executed first</a:t>
            </a:r>
            <a:r>
              <a:rPr lang="en-US" sz="2000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sz="2000" dirty="0"/>
              <a:t>Since 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logger function </a:t>
            </a:r>
            <a:r>
              <a:rPr lang="en-US" sz="2000" dirty="0"/>
              <a:t>was </a:t>
            </a:r>
            <a:r>
              <a:rPr lang="en-US" sz="2000" b="1" dirty="0">
                <a:solidFill>
                  <a:schemeClr val="accent3"/>
                </a:solidFill>
              </a:rPr>
              <a:t>loaded</a:t>
            </a:r>
            <a:r>
              <a:rPr lang="en-US" sz="2000" dirty="0"/>
              <a:t> after the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route</a:t>
            </a:r>
            <a:r>
              <a:rPr lang="en-US" sz="2000" dirty="0"/>
              <a:t> to the </a:t>
            </a:r>
            <a:r>
              <a:rPr lang="en-US" sz="2000" b="1" dirty="0">
                <a:solidFill>
                  <a:srgbClr val="002060"/>
                </a:solidFill>
              </a:rPr>
              <a:t>root path </a:t>
            </a:r>
            <a:r>
              <a:rPr lang="en-US" sz="2000" dirty="0"/>
              <a:t>in </a:t>
            </a:r>
            <a:r>
              <a:rPr lang="en-US" sz="2000" b="1" dirty="0">
                <a:solidFill>
                  <a:schemeClr val="accent2"/>
                </a:solidFill>
              </a:rPr>
              <a:t>GET</a:t>
            </a:r>
            <a:r>
              <a:rPr lang="en-US" sz="2000" dirty="0"/>
              <a:t>, the </a:t>
            </a:r>
            <a:r>
              <a:rPr lang="en-US" sz="2000" b="1" dirty="0">
                <a:solidFill>
                  <a:srgbClr val="7030A0"/>
                </a:solidFill>
              </a:rPr>
              <a:t>request never reaches </a:t>
            </a:r>
            <a:r>
              <a:rPr lang="en-US" sz="2000" dirty="0"/>
              <a:t>it and the app doesn’t print “A request arrived..”, because the </a:t>
            </a:r>
            <a:r>
              <a:rPr lang="en-US" sz="2000" b="1" dirty="0">
                <a:solidFill>
                  <a:srgbClr val="7030A0"/>
                </a:solidFill>
              </a:rPr>
              <a:t>route handler</a:t>
            </a:r>
            <a:r>
              <a:rPr lang="en-US" sz="2000" dirty="0"/>
              <a:t> of the root path </a:t>
            </a:r>
            <a:r>
              <a:rPr lang="en-US" sz="2000" b="1" dirty="0">
                <a:solidFill>
                  <a:srgbClr val="C00000"/>
                </a:solidFill>
              </a:rPr>
              <a:t>terminates</a:t>
            </a:r>
            <a:r>
              <a:rPr lang="en-US" sz="2000" dirty="0"/>
              <a:t> the </a:t>
            </a:r>
            <a:r>
              <a:rPr lang="en-US" sz="2000" b="1" dirty="0">
                <a:solidFill>
                  <a:srgbClr val="0070C0"/>
                </a:solidFill>
              </a:rPr>
              <a:t>request-response cycle.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4811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Running multiple </a:t>
            </a:r>
            <a:r>
              <a:rPr lang="en-US" sz="2700" b="1" dirty="0" err="1"/>
              <a:t>middlewares</a:t>
            </a:r>
            <a:endParaRPr lang="en-US" sz="27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dirty="0"/>
              <a:t>We can </a:t>
            </a:r>
            <a:r>
              <a:rPr lang="en-US" sz="2200" b="1" dirty="0">
                <a:solidFill>
                  <a:schemeClr val="accent1"/>
                </a:solidFill>
              </a:rPr>
              <a:t>execute</a:t>
            </a:r>
            <a:r>
              <a:rPr lang="en-US" sz="2200" dirty="0"/>
              <a:t> </a:t>
            </a:r>
            <a:r>
              <a:rPr lang="en-US" sz="2200" b="1" dirty="0">
                <a:solidFill>
                  <a:schemeClr val="accent1"/>
                </a:solidFill>
              </a:rPr>
              <a:t>more than one middleware </a:t>
            </a:r>
            <a:r>
              <a:rPr lang="en-US" sz="2200" dirty="0"/>
              <a:t>function, one after the other, on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incoming request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2"/>
                </a:solidFill>
              </a:rPr>
              <a:t>To do this </a:t>
            </a:r>
            <a:r>
              <a:rPr lang="en-US" sz="2200" dirty="0"/>
              <a:t>we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need</a:t>
            </a:r>
            <a:r>
              <a:rPr lang="en-US" sz="2200" dirty="0"/>
              <a:t> to take </a:t>
            </a: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</a:rPr>
              <a:t>3 steps</a:t>
            </a:r>
            <a:r>
              <a:rPr lang="en-US" sz="2200" dirty="0"/>
              <a:t>:</a:t>
            </a: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Define</a:t>
            </a:r>
            <a:r>
              <a:rPr lang="en-US" sz="2000" dirty="0"/>
              <a:t> all the 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middleware functions</a:t>
            </a:r>
          </a:p>
          <a:p>
            <a:pPr lvl="2">
              <a:lnSpc>
                <a:spcPct val="150000"/>
              </a:lnSpc>
            </a:pPr>
            <a:r>
              <a:rPr lang="en-US" sz="2000" dirty="0"/>
              <a:t>Call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next() </a:t>
            </a:r>
            <a:r>
              <a:rPr lang="en-US" sz="2000" dirty="0"/>
              <a:t>in them to </a:t>
            </a:r>
            <a:r>
              <a:rPr lang="en-US" sz="2000" b="1" dirty="0">
                <a:solidFill>
                  <a:srgbClr val="00B050"/>
                </a:solidFill>
              </a:rPr>
              <a:t>pass the control </a:t>
            </a:r>
            <a:r>
              <a:rPr lang="en-US" sz="2000" dirty="0"/>
              <a:t>to the 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next middleware function</a:t>
            </a: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7030A0"/>
                </a:solidFill>
              </a:rPr>
              <a:t>Pass</a:t>
            </a:r>
            <a:r>
              <a:rPr lang="en-US" sz="2000" dirty="0"/>
              <a:t> all the 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middleware functions </a:t>
            </a:r>
            <a:r>
              <a:rPr lang="en-US" sz="2000" dirty="0"/>
              <a:t>as argument to the </a:t>
            </a:r>
            <a:r>
              <a:rPr lang="en-US" sz="2000" b="1" dirty="0" err="1">
                <a:solidFill>
                  <a:srgbClr val="0070C0"/>
                </a:solidFill>
              </a:rPr>
              <a:t>app.use</a:t>
            </a:r>
            <a:r>
              <a:rPr lang="en-US" sz="2000" b="1" dirty="0">
                <a:solidFill>
                  <a:srgbClr val="0070C0"/>
                </a:solidFill>
              </a:rPr>
              <a:t>() </a:t>
            </a:r>
            <a:r>
              <a:rPr lang="en-US" sz="2000" dirty="0"/>
              <a:t>method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marL="457200" lvl="1" indent="0">
              <a:lnSpc>
                <a:spcPct val="150000"/>
              </a:lnSpc>
              <a:buNone/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35913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A97DC6-F447-959A-C141-7A4C5F7918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536" y="1772816"/>
            <a:ext cx="8322156" cy="4716625"/>
          </a:xfrm>
        </p:spPr>
      </p:pic>
    </p:spTree>
    <p:extLst>
      <p:ext uri="{BB962C8B-B14F-4D97-AF65-F5344CB8AC3E}">
        <p14:creationId xmlns:p14="http://schemas.microsoft.com/office/powerpoint/2010/main" val="245623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Accessing request 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0070C0"/>
                </a:solidFill>
              </a:rPr>
              <a:t>As mentioned previously </a:t>
            </a:r>
            <a:r>
              <a:rPr lang="en-US" sz="2200" dirty="0"/>
              <a:t>every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middleware</a:t>
            </a:r>
            <a:r>
              <a:rPr lang="en-US" sz="2200" dirty="0"/>
              <a:t> has </a:t>
            </a:r>
            <a:r>
              <a:rPr lang="en-US" sz="2200" b="1" dirty="0">
                <a:solidFill>
                  <a:schemeClr val="accent2"/>
                </a:solidFill>
              </a:rPr>
              <a:t>access</a:t>
            </a:r>
            <a:r>
              <a:rPr lang="en-US" sz="2200" dirty="0"/>
              <a:t> to the </a:t>
            </a:r>
            <a:r>
              <a:rPr lang="en-US" sz="2200" b="1" dirty="0">
                <a:solidFill>
                  <a:srgbClr val="C00000"/>
                </a:solidFill>
              </a:rPr>
              <a:t>request</a:t>
            </a:r>
            <a:r>
              <a:rPr lang="en-US" sz="2200" dirty="0"/>
              <a:t> and </a:t>
            </a:r>
            <a:r>
              <a:rPr lang="en-US" sz="2200" b="1" dirty="0">
                <a:solidFill>
                  <a:srgbClr val="C00000"/>
                </a:solidFill>
              </a:rPr>
              <a:t>response</a:t>
            </a:r>
            <a:r>
              <a:rPr lang="en-US" sz="2200" dirty="0"/>
              <a:t> objects.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dirty="0"/>
              <a:t>So it </a:t>
            </a:r>
            <a:r>
              <a:rPr lang="en-US" sz="2200" b="1" dirty="0">
                <a:solidFill>
                  <a:srgbClr val="00B050"/>
                </a:solidFill>
              </a:rPr>
              <a:t>can use </a:t>
            </a:r>
            <a:r>
              <a:rPr lang="en-US" sz="2200" dirty="0"/>
              <a:t>the </a:t>
            </a:r>
            <a:r>
              <a:rPr lang="en-US" sz="2200" b="1" dirty="0">
                <a:solidFill>
                  <a:srgbClr val="7030A0"/>
                </a:solidFill>
              </a:rPr>
              <a:t>request object properties </a:t>
            </a:r>
            <a:r>
              <a:rPr lang="en-US" sz="2200" dirty="0"/>
              <a:t>to </a:t>
            </a:r>
            <a:r>
              <a:rPr lang="en-US" sz="2200" b="1" dirty="0">
                <a:solidFill>
                  <a:schemeClr val="accent1"/>
                </a:solidFill>
              </a:rPr>
              <a:t>gain</a:t>
            </a:r>
            <a:r>
              <a:rPr lang="en-US" sz="2200" dirty="0"/>
              <a:t> some </a:t>
            </a:r>
            <a:r>
              <a:rPr lang="en-US" sz="2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more information </a:t>
            </a:r>
            <a:r>
              <a:rPr lang="en-US" sz="2200" dirty="0"/>
              <a:t>about the </a:t>
            </a:r>
            <a:r>
              <a:rPr lang="en-US" sz="2200" b="1" dirty="0">
                <a:solidFill>
                  <a:srgbClr val="00B050"/>
                </a:solidFill>
              </a:rPr>
              <a:t>incoming request </a:t>
            </a:r>
            <a:r>
              <a:rPr lang="en-US" sz="2200" dirty="0"/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94468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Exercise 49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Write</a:t>
            </a:r>
            <a:r>
              <a:rPr lang="en-US" sz="2200" dirty="0"/>
              <a:t> a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middleware function </a:t>
            </a:r>
            <a:r>
              <a:rPr lang="en-US" sz="2200" dirty="0"/>
              <a:t>to </a:t>
            </a:r>
            <a:r>
              <a:rPr lang="en-US" sz="2200" b="1" dirty="0">
                <a:solidFill>
                  <a:schemeClr val="accent1"/>
                </a:solidFill>
              </a:rPr>
              <a:t>display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request type</a:t>
            </a:r>
            <a:r>
              <a:rPr lang="en-US" sz="2200" dirty="0"/>
              <a:t> and the </a:t>
            </a:r>
            <a:r>
              <a:rPr lang="en-US" sz="2200" b="1" dirty="0">
                <a:solidFill>
                  <a:srgbClr val="7030A0"/>
                </a:solidFill>
              </a:rPr>
              <a:t>requested URL </a:t>
            </a:r>
            <a:r>
              <a:rPr lang="en-US" sz="2200" dirty="0"/>
              <a:t>on </a:t>
            </a:r>
            <a:r>
              <a:rPr lang="en-US" sz="2200" b="1" dirty="0">
                <a:solidFill>
                  <a:srgbClr val="C00000"/>
                </a:solidFill>
              </a:rPr>
              <a:t>console</a:t>
            </a:r>
            <a:r>
              <a:rPr lang="en-US" sz="2200" dirty="0"/>
              <a:t> as soon as </a:t>
            </a:r>
            <a:r>
              <a:rPr lang="en-US" sz="2200" b="1" dirty="0">
                <a:solidFill>
                  <a:srgbClr val="00B050"/>
                </a:solidFill>
              </a:rPr>
              <a:t>any request </a:t>
            </a:r>
            <a:r>
              <a:rPr lang="en-US" sz="2200" dirty="0"/>
              <a:t>arrives.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marL="457200" lvl="1" indent="0">
              <a:lnSpc>
                <a:spcPct val="150000"/>
              </a:lnSpc>
              <a:buNone/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00389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A97DC6-F447-959A-C141-7A4C5F7918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536" y="1772816"/>
            <a:ext cx="8322156" cy="4716625"/>
          </a:xfrm>
        </p:spPr>
      </p:pic>
    </p:spTree>
    <p:extLst>
      <p:ext uri="{BB962C8B-B14F-4D97-AF65-F5344CB8AC3E}">
        <p14:creationId xmlns:p14="http://schemas.microsoft.com/office/powerpoint/2010/main" val="310993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26EC30-51FA-4B23-E0FC-E482495C0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2780928"/>
            <a:ext cx="7992888" cy="1152128"/>
          </a:xfrm>
        </p:spPr>
      </p:pic>
    </p:spTree>
    <p:extLst>
      <p:ext uri="{BB962C8B-B14F-4D97-AF65-F5344CB8AC3E}">
        <p14:creationId xmlns:p14="http://schemas.microsoft.com/office/powerpoint/2010/main" val="93204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Passing data from middleware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Express</a:t>
            </a:r>
            <a:r>
              <a:rPr lang="en-US" sz="2200" dirty="0"/>
              <a:t> allows us to </a:t>
            </a:r>
            <a:r>
              <a:rPr lang="en-US" sz="2200" b="1" dirty="0">
                <a:solidFill>
                  <a:schemeClr val="accent4"/>
                </a:solidFill>
              </a:rPr>
              <a:t>modify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rgbClr val="C00000"/>
                </a:solidFill>
              </a:rPr>
              <a:t>request</a:t>
            </a:r>
            <a:r>
              <a:rPr lang="en-US" sz="2200" dirty="0"/>
              <a:t> and </a:t>
            </a:r>
            <a:r>
              <a:rPr lang="en-US" sz="2200" b="1" dirty="0">
                <a:solidFill>
                  <a:srgbClr val="C00000"/>
                </a:solidFill>
              </a:rPr>
              <a:t>response </a:t>
            </a:r>
            <a:r>
              <a:rPr lang="en-US" sz="2200" dirty="0"/>
              <a:t>objects in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middleware function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002060"/>
                </a:solidFill>
              </a:rPr>
              <a:t>For example </a:t>
            </a:r>
            <a:r>
              <a:rPr lang="en-US" sz="2200" dirty="0"/>
              <a:t>, we can </a:t>
            </a:r>
            <a:r>
              <a:rPr lang="en-US" sz="2200" b="1" dirty="0">
                <a:solidFill>
                  <a:srgbClr val="0070C0"/>
                </a:solidFill>
              </a:rPr>
              <a:t>add</a:t>
            </a:r>
            <a:r>
              <a:rPr lang="en-US" sz="2200" dirty="0"/>
              <a:t> a </a:t>
            </a:r>
            <a:r>
              <a:rPr lang="en-US" sz="2200" b="1" u="sng" dirty="0">
                <a:solidFill>
                  <a:schemeClr val="accent2"/>
                </a:solidFill>
              </a:rPr>
              <a:t>property</a:t>
            </a:r>
            <a:r>
              <a:rPr lang="en-US" sz="2200" dirty="0"/>
              <a:t> in </a:t>
            </a:r>
            <a:r>
              <a:rPr lang="en-US" sz="2200" b="1" u="sng" dirty="0">
                <a:solidFill>
                  <a:srgbClr val="C00000"/>
                </a:solidFill>
              </a:rPr>
              <a:t>request object </a:t>
            </a:r>
            <a:r>
              <a:rPr lang="en-US" sz="2200" dirty="0"/>
              <a:t>to </a:t>
            </a:r>
            <a:r>
              <a:rPr lang="en-US" sz="2200" b="1" dirty="0">
                <a:solidFill>
                  <a:srgbClr val="00B050"/>
                </a:solidFill>
              </a:rPr>
              <a:t>pass some data </a:t>
            </a:r>
            <a:r>
              <a:rPr lang="en-US" sz="2200" dirty="0"/>
              <a:t>to the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next middleware </a:t>
            </a:r>
            <a:r>
              <a:rPr lang="en-US" sz="2200" dirty="0"/>
              <a:t>or </a:t>
            </a: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</a:rPr>
              <a:t>route handler </a:t>
            </a:r>
            <a:r>
              <a:rPr lang="en-US" sz="2200" dirty="0"/>
              <a:t>function .</a:t>
            </a:r>
          </a:p>
          <a:p>
            <a:pPr lvl="1">
              <a:lnSpc>
                <a:spcPct val="15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0655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Introduction to middleware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2"/>
                </a:solidFill>
              </a:rPr>
              <a:t>Express</a:t>
            </a:r>
            <a:r>
              <a:rPr lang="en-US" sz="2200" dirty="0"/>
              <a:t> is the </a:t>
            </a:r>
            <a:r>
              <a:rPr lang="en-US" sz="2200" b="1" dirty="0">
                <a:solidFill>
                  <a:srgbClr val="00B050"/>
                </a:solidFill>
              </a:rPr>
              <a:t>most popular web framework </a:t>
            </a:r>
            <a:r>
              <a:rPr lang="en-US" sz="2200" dirty="0"/>
              <a:t>for </a:t>
            </a:r>
            <a:r>
              <a:rPr lang="en-US" sz="2200" b="1" dirty="0">
                <a:solidFill>
                  <a:srgbClr val="0070C0"/>
                </a:solidFill>
              </a:rPr>
              <a:t>Node.js </a:t>
            </a:r>
            <a:r>
              <a:rPr lang="en-US" sz="2200" dirty="0"/>
              <a:t>developers and </a:t>
            </a:r>
            <a:r>
              <a:rPr lang="en-US" sz="2200" b="1" u="sng" dirty="0">
                <a:solidFill>
                  <a:srgbClr val="FFC000"/>
                </a:solidFill>
              </a:rPr>
              <a:t>middleware</a:t>
            </a:r>
            <a:r>
              <a:rPr lang="en-US" sz="2200" dirty="0"/>
              <a:t> are the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basic building blocks </a:t>
            </a:r>
            <a:r>
              <a:rPr lang="en-US" sz="2200" dirty="0"/>
              <a:t>for </a:t>
            </a:r>
            <a:r>
              <a:rPr lang="en-US" sz="2200" b="1" dirty="0">
                <a:solidFill>
                  <a:srgbClr val="C00000"/>
                </a:solidFill>
              </a:rPr>
              <a:t>Express applications</a:t>
            </a:r>
            <a:r>
              <a:rPr lang="en-US" sz="2200" dirty="0"/>
              <a:t>.</a:t>
            </a:r>
            <a:endParaRPr lang="en-IN" dirty="0"/>
          </a:p>
          <a:p>
            <a:pPr marL="457200" lvl="1" indent="0">
              <a:lnSpc>
                <a:spcPct val="150000"/>
              </a:lnSpc>
              <a:buNone/>
            </a:pPr>
            <a:endParaRPr lang="en-US" sz="2000" b="1" dirty="0">
              <a:solidFill>
                <a:srgbClr val="0070C0"/>
              </a:solidFill>
            </a:endParaRP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b="1" dirty="0">
              <a:solidFill>
                <a:schemeClr val="accent2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2"/>
                </a:solidFill>
              </a:rPr>
              <a:t>In fact </a:t>
            </a:r>
            <a:r>
              <a:rPr lang="en-US" sz="2200" dirty="0"/>
              <a:t>any </a:t>
            </a:r>
            <a:r>
              <a:rPr lang="en-US" sz="2200" b="1" dirty="0">
                <a:solidFill>
                  <a:srgbClr val="C00000"/>
                </a:solidFill>
              </a:rPr>
              <a:t>Express application </a:t>
            </a:r>
            <a:r>
              <a:rPr lang="en-US" sz="2200" dirty="0"/>
              <a:t>is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actually</a:t>
            </a:r>
            <a:r>
              <a:rPr lang="en-US" sz="2200" dirty="0"/>
              <a:t> a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series</a:t>
            </a:r>
            <a:r>
              <a:rPr lang="en-US" sz="2200" dirty="0"/>
              <a:t> of </a:t>
            </a:r>
            <a:r>
              <a:rPr lang="en-US" sz="2200" b="1" dirty="0">
                <a:solidFill>
                  <a:srgbClr val="FFC000"/>
                </a:solidFill>
              </a:rPr>
              <a:t>middleware</a:t>
            </a:r>
            <a:r>
              <a:rPr lang="en-US" sz="2200" dirty="0"/>
              <a:t> function calls.</a:t>
            </a:r>
          </a:p>
        </p:txBody>
      </p:sp>
    </p:spTree>
    <p:extLst>
      <p:ext uri="{BB962C8B-B14F-4D97-AF65-F5344CB8AC3E}">
        <p14:creationId xmlns:p14="http://schemas.microsoft.com/office/powerpoint/2010/main" val="186334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Exercise 50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Write</a:t>
            </a:r>
            <a:r>
              <a:rPr lang="en-US" sz="2200" dirty="0"/>
              <a:t> a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middleware function </a:t>
            </a:r>
            <a:r>
              <a:rPr lang="en-US" sz="2200" dirty="0"/>
              <a:t>to </a:t>
            </a:r>
            <a:r>
              <a:rPr lang="en-US" sz="2200" b="1" dirty="0">
                <a:solidFill>
                  <a:schemeClr val="accent1"/>
                </a:solidFill>
              </a:rPr>
              <a:t>add</a:t>
            </a:r>
            <a:r>
              <a:rPr lang="en-US" sz="2200" dirty="0"/>
              <a:t> a timestamp to the  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request object</a:t>
            </a:r>
            <a:r>
              <a:rPr lang="en-US" sz="2200" dirty="0"/>
              <a:t> as soon as </a:t>
            </a:r>
            <a:r>
              <a:rPr lang="en-US" sz="2200" b="1" dirty="0">
                <a:solidFill>
                  <a:srgbClr val="00B050"/>
                </a:solidFill>
              </a:rPr>
              <a:t>any request </a:t>
            </a:r>
            <a:r>
              <a:rPr lang="en-US" sz="2200" dirty="0"/>
              <a:t>arrives.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7030A0"/>
                </a:solidFill>
              </a:rPr>
              <a:t>Finally</a:t>
            </a:r>
            <a:r>
              <a:rPr lang="en-US" sz="2200" dirty="0"/>
              <a:t> in </a:t>
            </a:r>
            <a:r>
              <a:rPr lang="en-US" sz="2200" b="1" dirty="0">
                <a:solidFill>
                  <a:schemeClr val="accent1"/>
                </a:solidFill>
              </a:rPr>
              <a:t>GET</a:t>
            </a:r>
            <a:r>
              <a:rPr lang="en-US" sz="2200" dirty="0"/>
              <a:t> and </a:t>
            </a:r>
            <a:r>
              <a:rPr lang="en-US" sz="2200" b="1" dirty="0">
                <a:solidFill>
                  <a:schemeClr val="accent1"/>
                </a:solidFill>
              </a:rPr>
              <a:t>POST</a:t>
            </a:r>
            <a:r>
              <a:rPr lang="en-US" sz="2200" dirty="0"/>
              <a:t> routes to </a:t>
            </a:r>
            <a:r>
              <a:rPr lang="en-US" sz="2200" b="1" dirty="0">
                <a:solidFill>
                  <a:srgbClr val="002060"/>
                </a:solidFill>
              </a:rPr>
              <a:t>send back </a:t>
            </a:r>
            <a:r>
              <a:rPr lang="en-US" sz="2200" dirty="0"/>
              <a:t>a </a:t>
            </a:r>
            <a:r>
              <a:rPr lang="en-US" sz="2200" b="1" dirty="0">
                <a:solidFill>
                  <a:srgbClr val="C00000"/>
                </a:solidFill>
              </a:rPr>
              <a:t>JSON object </a:t>
            </a:r>
            <a:r>
              <a:rPr lang="en-US" sz="2200" dirty="0"/>
              <a:t>to the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client</a:t>
            </a:r>
            <a:r>
              <a:rPr lang="en-US" sz="2200" dirty="0"/>
              <a:t> containing a </a:t>
            </a:r>
            <a:r>
              <a:rPr lang="en-US" sz="2200" b="1" u="sng" dirty="0">
                <a:solidFill>
                  <a:srgbClr val="7030A0"/>
                </a:solidFill>
              </a:rPr>
              <a:t>message</a:t>
            </a:r>
            <a:r>
              <a:rPr lang="en-US" sz="2200" dirty="0"/>
              <a:t> property showing the </a:t>
            </a: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request type </a:t>
            </a:r>
            <a:r>
              <a:rPr lang="en-US" sz="2200" dirty="0"/>
              <a:t>and </a:t>
            </a: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timestamp</a:t>
            </a:r>
            <a:r>
              <a:rPr lang="en-US" sz="2200" dirty="0"/>
              <a:t> 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marL="457200" lvl="1" indent="0">
              <a:lnSpc>
                <a:spcPct val="150000"/>
              </a:lnSpc>
              <a:buNone/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61322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A97DC6-F447-959A-C141-7A4C5F7918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536" y="1772816"/>
            <a:ext cx="8322156" cy="4716625"/>
          </a:xfrm>
        </p:spPr>
      </p:pic>
    </p:spTree>
    <p:extLst>
      <p:ext uri="{BB962C8B-B14F-4D97-AF65-F5344CB8AC3E}">
        <p14:creationId xmlns:p14="http://schemas.microsoft.com/office/powerpoint/2010/main" val="85034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26EC30-51FA-4B23-E0FC-E482495C0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536" y="1628800"/>
            <a:ext cx="8424936" cy="4824536"/>
          </a:xfrm>
        </p:spPr>
      </p:pic>
    </p:spTree>
    <p:extLst>
      <p:ext uri="{BB962C8B-B14F-4D97-AF65-F5344CB8AC3E}">
        <p14:creationId xmlns:p14="http://schemas.microsoft.com/office/powerpoint/2010/main" val="198493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Run middleware for a specific route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dirty="0"/>
              <a:t>We can </a:t>
            </a:r>
            <a:r>
              <a:rPr lang="en-US" sz="2200" b="1" dirty="0">
                <a:solidFill>
                  <a:srgbClr val="7030A0"/>
                </a:solidFill>
              </a:rPr>
              <a:t>execute</a:t>
            </a:r>
            <a:r>
              <a:rPr lang="en-US" sz="2200" dirty="0"/>
              <a:t> an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Express middleware </a:t>
            </a:r>
            <a:r>
              <a:rPr lang="en-US" sz="2200" dirty="0"/>
              <a:t>only for a </a:t>
            </a:r>
            <a:r>
              <a:rPr lang="en-US" sz="2200" b="1" dirty="0">
                <a:solidFill>
                  <a:srgbClr val="00B050"/>
                </a:solidFill>
              </a:rPr>
              <a:t>specific route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2"/>
                </a:solidFill>
              </a:rPr>
              <a:t>To do this </a:t>
            </a:r>
            <a:r>
              <a:rPr lang="en-US" sz="2200" dirty="0"/>
              <a:t>we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pass</a:t>
            </a:r>
            <a:r>
              <a:rPr lang="en-US" sz="2200" dirty="0"/>
              <a:t> a </a:t>
            </a:r>
            <a:r>
              <a:rPr lang="en-US" sz="2200" b="1" u="sng" dirty="0">
                <a:solidFill>
                  <a:srgbClr val="002060"/>
                </a:solidFill>
              </a:rPr>
              <a:t>route argument </a:t>
            </a:r>
            <a:r>
              <a:rPr lang="en-US" sz="2200" dirty="0"/>
              <a:t>before the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middleware function </a:t>
            </a:r>
            <a:r>
              <a:rPr lang="en-US" sz="2200" dirty="0"/>
              <a:t>to the </a:t>
            </a:r>
            <a:r>
              <a:rPr lang="en-US" sz="2200" b="1" dirty="0" err="1">
                <a:solidFill>
                  <a:srgbClr val="C00000"/>
                </a:solidFill>
              </a:rPr>
              <a:t>app.use</a:t>
            </a:r>
            <a:r>
              <a:rPr lang="en-US" sz="2200" b="1" dirty="0">
                <a:solidFill>
                  <a:srgbClr val="C00000"/>
                </a:solidFill>
              </a:rPr>
              <a:t>() </a:t>
            </a:r>
            <a:r>
              <a:rPr lang="en-US" sz="2200" dirty="0"/>
              <a:t>method.</a:t>
            </a:r>
          </a:p>
          <a:p>
            <a:pPr lvl="1">
              <a:lnSpc>
                <a:spcPct val="150000"/>
              </a:lnSpc>
            </a:pPr>
            <a:endParaRPr lang="en-US" sz="2200" b="1" dirty="0">
              <a:solidFill>
                <a:srgbClr val="00206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002060"/>
                </a:solidFill>
              </a:rPr>
              <a:t>Syntax:</a:t>
            </a:r>
          </a:p>
          <a:p>
            <a:pPr lvl="2">
              <a:lnSpc>
                <a:spcPct val="150000"/>
              </a:lnSpc>
            </a:pPr>
            <a:r>
              <a:rPr lang="en-US" sz="2000" b="1" dirty="0" err="1">
                <a:solidFill>
                  <a:srgbClr val="FFC000"/>
                </a:solidFill>
              </a:rPr>
              <a:t>app.use</a:t>
            </a:r>
            <a:r>
              <a:rPr lang="en-US" sz="2000" b="1" dirty="0">
                <a:solidFill>
                  <a:srgbClr val="FFC000"/>
                </a:solidFill>
              </a:rPr>
              <a:t>(“&lt;route&gt;”, &lt;</a:t>
            </a:r>
            <a:r>
              <a:rPr lang="en-US" sz="2000" b="1" dirty="0" err="1">
                <a:solidFill>
                  <a:srgbClr val="FFC000"/>
                </a:solidFill>
              </a:rPr>
              <a:t>name_of_middleware_fn</a:t>
            </a:r>
            <a:r>
              <a:rPr lang="en-US" sz="2000" b="1" dirty="0">
                <a:solidFill>
                  <a:srgbClr val="FFC000"/>
                </a:solidFill>
              </a:rPr>
              <a:t>&gt;);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7939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Exercise 51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Write</a:t>
            </a:r>
            <a:r>
              <a:rPr lang="en-US" sz="2200" dirty="0"/>
              <a:t> 2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middleware functions </a:t>
            </a:r>
            <a:r>
              <a:rPr lang="en-US" sz="2200" dirty="0"/>
              <a:t>called </a:t>
            </a:r>
            <a:r>
              <a:rPr lang="en-US" sz="2200" b="1" dirty="0">
                <a:solidFill>
                  <a:srgbClr val="C00000"/>
                </a:solidFill>
              </a:rPr>
              <a:t>logger1 </a:t>
            </a:r>
            <a:r>
              <a:rPr lang="en-US" sz="2200" dirty="0"/>
              <a:t>and </a:t>
            </a:r>
            <a:r>
              <a:rPr lang="en-US" sz="2200" b="1" dirty="0">
                <a:solidFill>
                  <a:srgbClr val="C00000"/>
                </a:solidFill>
              </a:rPr>
              <a:t>logger2 </a:t>
            </a:r>
            <a:r>
              <a:rPr lang="en-US" sz="2200" dirty="0"/>
              <a:t>so that:</a:t>
            </a:r>
          </a:p>
          <a:p>
            <a:pPr lvl="2">
              <a:lnSpc>
                <a:spcPct val="150000"/>
              </a:lnSpc>
            </a:pPr>
            <a:endParaRPr lang="en-US" sz="2000" dirty="0"/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7030A0"/>
                </a:solidFill>
              </a:rPr>
              <a:t>logger1</a:t>
            </a:r>
            <a:r>
              <a:rPr lang="en-US" sz="2000" dirty="0"/>
              <a:t> executes for </a:t>
            </a:r>
            <a:r>
              <a:rPr lang="en-US" sz="2000" b="1" dirty="0">
                <a:solidFill>
                  <a:srgbClr val="00B050"/>
                </a:solidFill>
              </a:rPr>
              <a:t>every route </a:t>
            </a:r>
            <a:r>
              <a:rPr lang="en-US" sz="2000" dirty="0"/>
              <a:t>.</a:t>
            </a:r>
          </a:p>
          <a:p>
            <a:pPr lvl="2">
              <a:lnSpc>
                <a:spcPct val="150000"/>
              </a:lnSpc>
            </a:pPr>
            <a:endParaRPr lang="en-US" sz="2000" dirty="0"/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7030A0"/>
                </a:solidFill>
              </a:rPr>
              <a:t>logger2</a:t>
            </a:r>
            <a:r>
              <a:rPr lang="en-US" sz="2000" dirty="0"/>
              <a:t> only </a:t>
            </a:r>
            <a:r>
              <a:rPr lang="en-US" sz="2000" b="1" dirty="0">
                <a:solidFill>
                  <a:schemeClr val="accent1"/>
                </a:solidFill>
              </a:rPr>
              <a:t>executes </a:t>
            </a:r>
            <a:r>
              <a:rPr lang="en-US" sz="2000" dirty="0"/>
              <a:t>when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route</a:t>
            </a:r>
            <a:r>
              <a:rPr lang="en-US" sz="2000" dirty="0"/>
              <a:t> is for “</a:t>
            </a:r>
            <a:r>
              <a:rPr lang="en-US" sz="2000" b="1" dirty="0">
                <a:solidFill>
                  <a:srgbClr val="C00000"/>
                </a:solidFill>
              </a:rPr>
              <a:t>/products</a:t>
            </a:r>
            <a:r>
              <a:rPr lang="en-US" sz="2000" dirty="0"/>
              <a:t>”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26756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A97DC6-F447-959A-C141-7A4C5F7918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536" y="1772816"/>
            <a:ext cx="8322156" cy="4716625"/>
          </a:xfrm>
        </p:spPr>
      </p:pic>
    </p:spTree>
    <p:extLst>
      <p:ext uri="{BB962C8B-B14F-4D97-AF65-F5344CB8AC3E}">
        <p14:creationId xmlns:p14="http://schemas.microsoft.com/office/powerpoint/2010/main" val="99462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Run middleware for a specific http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 fontScale="85000" lnSpcReduction="10000"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0070C0"/>
                </a:solidFill>
              </a:rPr>
              <a:t>When</a:t>
            </a:r>
            <a:r>
              <a:rPr lang="en-US" sz="2200" dirty="0"/>
              <a:t> we </a:t>
            </a:r>
            <a:r>
              <a:rPr lang="en-US" sz="2200" b="1" dirty="0">
                <a:solidFill>
                  <a:srgbClr val="FFC000"/>
                </a:solidFill>
              </a:rPr>
              <a:t>pass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middleware function </a:t>
            </a:r>
            <a:r>
              <a:rPr lang="en-US" sz="2200" dirty="0"/>
              <a:t>to </a:t>
            </a:r>
            <a:r>
              <a:rPr lang="en-US" sz="2200" b="1" dirty="0" err="1">
                <a:solidFill>
                  <a:srgbClr val="C00000"/>
                </a:solidFill>
              </a:rPr>
              <a:t>app.use</a:t>
            </a:r>
            <a:r>
              <a:rPr lang="en-US" sz="2200" b="1" dirty="0">
                <a:solidFill>
                  <a:srgbClr val="C00000"/>
                </a:solidFill>
              </a:rPr>
              <a:t>() </a:t>
            </a:r>
            <a:r>
              <a:rPr lang="en-US" sz="2200" dirty="0"/>
              <a:t>method then it </a:t>
            </a:r>
            <a:r>
              <a:rPr lang="en-US" sz="2200" b="1" dirty="0">
                <a:solidFill>
                  <a:schemeClr val="accent2"/>
                </a:solidFill>
              </a:rPr>
              <a:t>runs</a:t>
            </a:r>
            <a:r>
              <a:rPr lang="en-US" sz="2200" dirty="0"/>
              <a:t> for </a:t>
            </a:r>
            <a:r>
              <a:rPr lang="en-US" sz="2200" b="1" dirty="0">
                <a:solidFill>
                  <a:srgbClr val="002060"/>
                </a:solidFill>
              </a:rPr>
              <a:t>EVERY HTTP METHOD 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002060"/>
                </a:solidFill>
              </a:rPr>
              <a:t>However</a:t>
            </a:r>
            <a:r>
              <a:rPr lang="en-US" sz="2200" dirty="0"/>
              <a:t> we can </a:t>
            </a:r>
            <a:r>
              <a:rPr lang="en-US" sz="2200" b="1" dirty="0">
                <a:solidFill>
                  <a:srgbClr val="7030A0"/>
                </a:solidFill>
              </a:rPr>
              <a:t>execute</a:t>
            </a:r>
            <a:r>
              <a:rPr lang="en-US" sz="2200" dirty="0"/>
              <a:t> an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Express middleware </a:t>
            </a:r>
            <a:r>
              <a:rPr lang="en-US" sz="2200" dirty="0"/>
              <a:t>only for a </a:t>
            </a:r>
            <a:r>
              <a:rPr lang="en-US" sz="2200" b="1" dirty="0">
                <a:solidFill>
                  <a:srgbClr val="00B050"/>
                </a:solidFill>
              </a:rPr>
              <a:t>specific HTTP method </a:t>
            </a:r>
            <a:r>
              <a:rPr lang="en-US" sz="2200" dirty="0"/>
              <a:t>also</a:t>
            </a:r>
            <a:r>
              <a:rPr lang="en-US" sz="2200" b="1" dirty="0">
                <a:solidFill>
                  <a:srgbClr val="00B050"/>
                </a:solidFill>
              </a:rPr>
              <a:t>.</a:t>
            </a: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2"/>
                </a:solidFill>
              </a:rPr>
              <a:t>To do this </a:t>
            </a:r>
            <a:r>
              <a:rPr lang="en-US" sz="2200" dirty="0"/>
              <a:t>we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pass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middleware function </a:t>
            </a:r>
            <a:r>
              <a:rPr lang="en-US" sz="2200" dirty="0"/>
              <a:t>to that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method’s route handler </a:t>
            </a:r>
            <a:r>
              <a:rPr lang="en-US" sz="2200" dirty="0"/>
              <a:t>instead of </a:t>
            </a:r>
            <a:r>
              <a:rPr lang="en-US" sz="2200" b="1" dirty="0">
                <a:solidFill>
                  <a:srgbClr val="C00000"/>
                </a:solidFill>
              </a:rPr>
              <a:t>use() </a:t>
            </a:r>
            <a:r>
              <a:rPr lang="en-US" sz="2200" dirty="0"/>
              <a:t>method</a:t>
            </a:r>
          </a:p>
          <a:p>
            <a:pPr lvl="1">
              <a:lnSpc>
                <a:spcPct val="150000"/>
              </a:lnSpc>
            </a:pPr>
            <a:endParaRPr lang="en-US" sz="2200" b="1" dirty="0">
              <a:solidFill>
                <a:srgbClr val="00206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002060"/>
                </a:solidFill>
              </a:rPr>
              <a:t>Syntax:</a:t>
            </a: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FFC000"/>
                </a:solidFill>
              </a:rPr>
              <a:t>app.&lt;method&gt;(“&lt;route&gt;”, &lt;</a:t>
            </a:r>
            <a:r>
              <a:rPr lang="en-US" sz="2000" b="1" dirty="0" err="1">
                <a:solidFill>
                  <a:srgbClr val="FFC000"/>
                </a:solidFill>
              </a:rPr>
              <a:t>name_of_middleware_fn</a:t>
            </a:r>
            <a:r>
              <a:rPr lang="en-US" sz="2000" b="1" dirty="0">
                <a:solidFill>
                  <a:srgbClr val="FFC000"/>
                </a:solidFill>
              </a:rPr>
              <a:t>&gt;,&lt;callback&gt;);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0348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Exercise 52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Write</a:t>
            </a:r>
            <a:r>
              <a:rPr lang="en-US" sz="2200" dirty="0"/>
              <a:t> a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middleware functions </a:t>
            </a:r>
            <a:r>
              <a:rPr lang="en-US" sz="2200" dirty="0"/>
              <a:t>called </a:t>
            </a:r>
            <a:r>
              <a:rPr lang="en-US" sz="2200" b="1" dirty="0">
                <a:solidFill>
                  <a:srgbClr val="C00000"/>
                </a:solidFill>
              </a:rPr>
              <a:t>logger </a:t>
            </a:r>
            <a:r>
              <a:rPr lang="en-US" sz="2200" dirty="0"/>
              <a:t>that </a:t>
            </a:r>
            <a:r>
              <a:rPr lang="en-US" sz="2200" b="1" dirty="0">
                <a:solidFill>
                  <a:srgbClr val="002060"/>
                </a:solidFill>
              </a:rPr>
              <a:t>runs</a:t>
            </a:r>
            <a:r>
              <a:rPr lang="en-US" sz="2200" dirty="0"/>
              <a:t> only for </a:t>
            </a:r>
            <a:r>
              <a:rPr lang="en-US" sz="2200" b="1" dirty="0">
                <a:solidFill>
                  <a:schemeClr val="accent2"/>
                </a:solidFill>
              </a:rPr>
              <a:t>GET</a:t>
            </a:r>
            <a:r>
              <a:rPr lang="en-US" sz="2200" dirty="0"/>
              <a:t> request.</a:t>
            </a:r>
          </a:p>
        </p:txBody>
      </p:sp>
    </p:spTree>
    <p:extLst>
      <p:ext uri="{BB962C8B-B14F-4D97-AF65-F5344CB8AC3E}">
        <p14:creationId xmlns:p14="http://schemas.microsoft.com/office/powerpoint/2010/main" val="160957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A97DC6-F447-959A-C141-7A4C5F7918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536" y="1772816"/>
            <a:ext cx="8322156" cy="4716625"/>
          </a:xfrm>
        </p:spPr>
      </p:pic>
    </p:spTree>
    <p:extLst>
      <p:ext uri="{BB962C8B-B14F-4D97-AF65-F5344CB8AC3E}">
        <p14:creationId xmlns:p14="http://schemas.microsoft.com/office/powerpoint/2010/main" val="391036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Exercise 53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 fontScale="92500" lnSpcReduction="10000"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Write</a:t>
            </a:r>
            <a:r>
              <a:rPr lang="en-US" sz="2200" dirty="0"/>
              <a:t> a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middleware functions </a:t>
            </a:r>
            <a:r>
              <a:rPr lang="en-US" sz="2200" dirty="0"/>
              <a:t>called </a:t>
            </a:r>
            <a:r>
              <a:rPr lang="en-US" sz="2200" b="1" dirty="0" err="1">
                <a:solidFill>
                  <a:srgbClr val="C00000"/>
                </a:solidFill>
              </a:rPr>
              <a:t>checkForJson</a:t>
            </a:r>
            <a:r>
              <a:rPr lang="en-US" sz="2200" b="1" dirty="0">
                <a:solidFill>
                  <a:srgbClr val="C00000"/>
                </a:solidFill>
              </a:rPr>
              <a:t> </a:t>
            </a:r>
            <a:r>
              <a:rPr lang="en-US" sz="2200" dirty="0"/>
              <a:t>that </a:t>
            </a:r>
            <a:r>
              <a:rPr lang="en-US" sz="2200" b="1" dirty="0">
                <a:solidFill>
                  <a:srgbClr val="002060"/>
                </a:solidFill>
              </a:rPr>
              <a:t>runs</a:t>
            </a:r>
            <a:r>
              <a:rPr lang="en-US" sz="2200" dirty="0"/>
              <a:t> only for </a:t>
            </a:r>
            <a:r>
              <a:rPr lang="en-US" sz="2200" b="1" dirty="0">
                <a:solidFill>
                  <a:schemeClr val="accent2"/>
                </a:solidFill>
              </a:rPr>
              <a:t>POST</a:t>
            </a:r>
            <a:r>
              <a:rPr lang="en-US" sz="2200" dirty="0"/>
              <a:t> request and </a:t>
            </a:r>
            <a:r>
              <a:rPr lang="en-US" sz="2200" b="1" dirty="0">
                <a:solidFill>
                  <a:srgbClr val="002060"/>
                </a:solidFill>
              </a:rPr>
              <a:t>checks</a:t>
            </a:r>
            <a:r>
              <a:rPr lang="en-US" sz="2200" dirty="0"/>
              <a:t> whether the </a:t>
            </a:r>
            <a:r>
              <a:rPr lang="en-US" sz="2200" b="1" dirty="0">
                <a:solidFill>
                  <a:srgbClr val="C00000"/>
                </a:solidFill>
              </a:rPr>
              <a:t>request</a:t>
            </a:r>
            <a:r>
              <a:rPr lang="en-US" sz="2200" dirty="0"/>
              <a:t> has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JSON data </a:t>
            </a:r>
            <a:r>
              <a:rPr lang="en-US" sz="2200" dirty="0"/>
              <a:t>or not 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00B050"/>
                </a:solidFill>
              </a:rPr>
              <a:t>If not </a:t>
            </a:r>
            <a:r>
              <a:rPr lang="en-US" sz="2200" dirty="0"/>
              <a:t>, then it should </a:t>
            </a:r>
            <a:r>
              <a:rPr lang="en-US" sz="2200" b="1" dirty="0">
                <a:solidFill>
                  <a:schemeClr val="accent1"/>
                </a:solidFill>
              </a:rPr>
              <a:t>terminate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rgbClr val="C00000"/>
                </a:solidFill>
              </a:rPr>
              <a:t>request</a:t>
            </a:r>
            <a:r>
              <a:rPr lang="en-US" sz="2200" dirty="0"/>
              <a:t> by sending </a:t>
            </a:r>
            <a:r>
              <a:rPr lang="en-US" sz="2200" b="1" dirty="0">
                <a:solidFill>
                  <a:srgbClr val="7030A0"/>
                </a:solidFill>
              </a:rPr>
              <a:t>status code 400 </a:t>
            </a:r>
            <a:r>
              <a:rPr lang="en-US" sz="2200" dirty="0"/>
              <a:t>and the </a:t>
            </a:r>
            <a:r>
              <a:rPr lang="en-US" sz="2200" b="1" dirty="0">
                <a:solidFill>
                  <a:schemeClr val="accent1"/>
                </a:solidFill>
              </a:rPr>
              <a:t>error message </a:t>
            </a:r>
            <a:r>
              <a:rPr lang="en-US" sz="2200" dirty="0"/>
              <a:t>that </a:t>
            </a:r>
            <a:r>
              <a:rPr lang="en-US" sz="2200" b="1" dirty="0">
                <a:solidFill>
                  <a:srgbClr val="0070C0"/>
                </a:solidFill>
              </a:rPr>
              <a:t>server requires JSON object for POST</a:t>
            </a:r>
          </a:p>
          <a:p>
            <a:pPr lvl="1">
              <a:lnSpc>
                <a:spcPct val="150000"/>
              </a:lnSpc>
            </a:pPr>
            <a:endParaRPr lang="en-US" sz="2200" b="1" u="sng" dirty="0">
              <a:solidFill>
                <a:schemeClr val="accent2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200" b="1" u="sng" dirty="0">
                <a:solidFill>
                  <a:schemeClr val="accent2"/>
                </a:solidFill>
              </a:rPr>
              <a:t>Special Note: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We can </a:t>
            </a:r>
            <a:r>
              <a:rPr lang="en-US" sz="2200" b="1" dirty="0">
                <a:solidFill>
                  <a:srgbClr val="002060"/>
                </a:solidFill>
              </a:rPr>
              <a:t>access</a:t>
            </a:r>
            <a:r>
              <a:rPr lang="en-US" sz="2200" dirty="0"/>
              <a:t> all the </a:t>
            </a:r>
            <a:r>
              <a:rPr lang="en-US" sz="2200" b="1" dirty="0">
                <a:solidFill>
                  <a:srgbClr val="7030A0"/>
                </a:solidFill>
              </a:rPr>
              <a:t>HTTP headers </a:t>
            </a:r>
            <a:r>
              <a:rPr lang="en-US" sz="2200" dirty="0"/>
              <a:t>using the </a:t>
            </a:r>
            <a:r>
              <a:rPr lang="en-US" sz="2200" b="1" dirty="0" err="1">
                <a:solidFill>
                  <a:srgbClr val="C00000"/>
                </a:solidFill>
              </a:rPr>
              <a:t>request.headers</a:t>
            </a:r>
            <a:r>
              <a:rPr lang="en-US" sz="2200" b="1" dirty="0">
                <a:solidFill>
                  <a:srgbClr val="C00000"/>
                </a:solidFill>
              </a:rPr>
              <a:t> </a:t>
            </a:r>
            <a:r>
              <a:rPr lang="en-US" sz="2200" dirty="0"/>
              <a:t>property</a:t>
            </a:r>
          </a:p>
        </p:txBody>
      </p:sp>
    </p:spTree>
    <p:extLst>
      <p:ext uri="{BB962C8B-B14F-4D97-AF65-F5344CB8AC3E}">
        <p14:creationId xmlns:p14="http://schemas.microsoft.com/office/powerpoint/2010/main" val="191555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What is a middleware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Middleware</a:t>
            </a:r>
            <a:r>
              <a:rPr lang="en-US" sz="2200" dirty="0"/>
              <a:t> in </a:t>
            </a:r>
            <a:r>
              <a:rPr lang="en-US" sz="2200" b="1" dirty="0">
                <a:solidFill>
                  <a:schemeClr val="accent2"/>
                </a:solidFill>
              </a:rPr>
              <a:t>Express</a:t>
            </a:r>
            <a:r>
              <a:rPr lang="en-US" sz="2200" dirty="0"/>
              <a:t> are </a:t>
            </a:r>
            <a:r>
              <a:rPr lang="en-US" sz="2200" b="1" u="sng" dirty="0">
                <a:solidFill>
                  <a:schemeClr val="accent4">
                    <a:lumMod val="75000"/>
                  </a:schemeClr>
                </a:solidFill>
              </a:rPr>
              <a:t>functions</a:t>
            </a:r>
            <a:r>
              <a:rPr lang="en-US" sz="2200" dirty="0"/>
              <a:t> that </a:t>
            </a:r>
            <a:r>
              <a:rPr lang="en-US" sz="2200" b="1" dirty="0">
                <a:solidFill>
                  <a:srgbClr val="00B050"/>
                </a:solidFill>
              </a:rPr>
              <a:t>come into play </a:t>
            </a:r>
            <a:r>
              <a:rPr lang="en-US" sz="2200" b="1" u="sng" dirty="0">
                <a:solidFill>
                  <a:srgbClr val="0070C0"/>
                </a:solidFill>
              </a:rPr>
              <a:t>after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chemeClr val="accent3"/>
                </a:solidFill>
              </a:rPr>
              <a:t>server</a:t>
            </a:r>
            <a:r>
              <a:rPr lang="en-US" sz="2200" dirty="0"/>
              <a:t> receives the </a:t>
            </a:r>
            <a:r>
              <a:rPr lang="en-US" sz="2200" b="1" dirty="0">
                <a:solidFill>
                  <a:srgbClr val="C00000"/>
                </a:solidFill>
              </a:rPr>
              <a:t>request</a:t>
            </a:r>
            <a:r>
              <a:rPr lang="en-US" sz="2200" dirty="0"/>
              <a:t> and </a:t>
            </a:r>
            <a:r>
              <a:rPr lang="en-US" sz="2200" b="1" u="sng" dirty="0">
                <a:solidFill>
                  <a:srgbClr val="0070C0"/>
                </a:solidFill>
              </a:rPr>
              <a:t>before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rgbClr val="C00000"/>
                </a:solidFill>
              </a:rPr>
              <a:t>response</a:t>
            </a:r>
            <a:r>
              <a:rPr lang="en-US" sz="2200" dirty="0"/>
              <a:t> is sent to the </a:t>
            </a:r>
            <a:r>
              <a:rPr lang="en-US" sz="2200" b="1" dirty="0">
                <a:solidFill>
                  <a:srgbClr val="002060"/>
                </a:solidFill>
              </a:rPr>
              <a:t>client</a:t>
            </a:r>
            <a:r>
              <a:rPr lang="en-US" sz="2200" dirty="0"/>
              <a:t>. 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BA7FF8-F78C-68C5-84BA-772E08AAE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98" y="3717032"/>
            <a:ext cx="6912768" cy="277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61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A97DC6-F447-959A-C141-7A4C5F7918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0922" y="1772816"/>
            <a:ext cx="8322156" cy="4716625"/>
          </a:xfrm>
        </p:spPr>
      </p:pic>
    </p:spTree>
    <p:extLst>
      <p:ext uri="{BB962C8B-B14F-4D97-AF65-F5344CB8AC3E}">
        <p14:creationId xmlns:p14="http://schemas.microsoft.com/office/powerpoint/2010/main" val="323153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26EC30-51FA-4B23-E0FC-E482495C0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536" y="1628800"/>
            <a:ext cx="8424936" cy="4824536"/>
          </a:xfrm>
        </p:spPr>
      </p:pic>
    </p:spTree>
    <p:extLst>
      <p:ext uri="{BB962C8B-B14F-4D97-AF65-F5344CB8AC3E}">
        <p14:creationId xmlns:p14="http://schemas.microsoft.com/office/powerpoint/2010/main" val="110418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26EC30-51FA-4B23-E0FC-E482495C0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536" y="1628800"/>
            <a:ext cx="8424936" cy="4824536"/>
          </a:xfrm>
        </p:spPr>
      </p:pic>
    </p:spTree>
    <p:extLst>
      <p:ext uri="{BB962C8B-B14F-4D97-AF65-F5344CB8AC3E}">
        <p14:creationId xmlns:p14="http://schemas.microsoft.com/office/powerpoint/2010/main" val="383015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Exercise 54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 fontScale="77500" lnSpcReduction="20000"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Write</a:t>
            </a:r>
            <a:r>
              <a:rPr lang="en-US" sz="2200" dirty="0"/>
              <a:t> 2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middleware functions </a:t>
            </a:r>
            <a:r>
              <a:rPr lang="en-US" sz="2200" dirty="0"/>
              <a:t>called </a:t>
            </a:r>
            <a:r>
              <a:rPr lang="en-US" sz="2200" b="1" dirty="0">
                <a:solidFill>
                  <a:srgbClr val="C00000"/>
                </a:solidFill>
              </a:rPr>
              <a:t>protected() </a:t>
            </a:r>
            <a:r>
              <a:rPr lang="en-US" sz="2200" dirty="0"/>
              <a:t>and </a:t>
            </a:r>
            <a:r>
              <a:rPr lang="en-US" sz="2200" b="1" dirty="0" err="1">
                <a:solidFill>
                  <a:srgbClr val="C00000"/>
                </a:solidFill>
              </a:rPr>
              <a:t>isAdmin</a:t>
            </a:r>
            <a:r>
              <a:rPr lang="en-US" sz="2200" b="1" dirty="0">
                <a:solidFill>
                  <a:srgbClr val="C00000"/>
                </a:solidFill>
              </a:rPr>
              <a:t>() </a:t>
            </a:r>
            <a:r>
              <a:rPr lang="en-US" sz="2200" dirty="0"/>
              <a:t>that </a:t>
            </a:r>
            <a:r>
              <a:rPr lang="en-US" sz="2200" b="1" dirty="0">
                <a:solidFill>
                  <a:srgbClr val="002060"/>
                </a:solidFill>
              </a:rPr>
              <a:t>run</a:t>
            </a:r>
            <a:r>
              <a:rPr lang="en-US" sz="2200" dirty="0"/>
              <a:t> only for </a:t>
            </a:r>
            <a:r>
              <a:rPr lang="en-US" sz="2200" b="1" dirty="0">
                <a:solidFill>
                  <a:schemeClr val="accent2"/>
                </a:solidFill>
              </a:rPr>
              <a:t>POST</a:t>
            </a:r>
            <a:r>
              <a:rPr lang="en-US" sz="2200" dirty="0"/>
              <a:t> and </a:t>
            </a:r>
            <a:r>
              <a:rPr lang="en-US" sz="2200" b="1" dirty="0">
                <a:solidFill>
                  <a:schemeClr val="accent2"/>
                </a:solidFill>
              </a:rPr>
              <a:t>DELETE</a:t>
            </a:r>
            <a:r>
              <a:rPr lang="en-US" sz="2200" dirty="0"/>
              <a:t> requests.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dirty="0"/>
              <a:t>The </a:t>
            </a:r>
            <a:r>
              <a:rPr lang="en-US" sz="2200" b="1" dirty="0">
                <a:solidFill>
                  <a:srgbClr val="C00000"/>
                </a:solidFill>
              </a:rPr>
              <a:t>protected() </a:t>
            </a:r>
            <a:r>
              <a:rPr lang="en-US" sz="2200" dirty="0"/>
              <a:t>middleware should 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check</a:t>
            </a:r>
            <a:r>
              <a:rPr lang="en-US" sz="2200" dirty="0"/>
              <a:t> whether </a:t>
            </a:r>
            <a:r>
              <a:rPr lang="en-US" sz="2200" b="1" dirty="0">
                <a:solidFill>
                  <a:srgbClr val="00B050"/>
                </a:solidFill>
              </a:rPr>
              <a:t>user</a:t>
            </a:r>
            <a:r>
              <a:rPr lang="en-US" sz="2200" dirty="0"/>
              <a:t> is </a:t>
            </a:r>
            <a:r>
              <a:rPr lang="en-US" sz="2200" b="1" dirty="0">
                <a:solidFill>
                  <a:srgbClr val="7030A0"/>
                </a:solidFill>
              </a:rPr>
              <a:t>logged in </a:t>
            </a:r>
            <a:r>
              <a:rPr lang="en-US" sz="2200" dirty="0"/>
              <a:t>or </a:t>
            </a:r>
            <a:r>
              <a:rPr lang="en-US" sz="2200" b="1" dirty="0">
                <a:solidFill>
                  <a:srgbClr val="7030A0"/>
                </a:solidFill>
              </a:rPr>
              <a:t>not</a:t>
            </a:r>
            <a:r>
              <a:rPr lang="en-US" sz="2200" dirty="0"/>
              <a:t> .</a:t>
            </a:r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If not </a:t>
            </a:r>
            <a:r>
              <a:rPr lang="en-US" sz="2200" dirty="0"/>
              <a:t>, then it should </a:t>
            </a:r>
            <a:r>
              <a:rPr lang="en-US" sz="2200" b="1" dirty="0">
                <a:solidFill>
                  <a:srgbClr val="0070C0"/>
                </a:solidFill>
              </a:rPr>
              <a:t>send</a:t>
            </a:r>
            <a:r>
              <a:rPr lang="en-US" sz="2200" dirty="0"/>
              <a:t> an error message </a:t>
            </a:r>
            <a:r>
              <a:rPr lang="en-US" sz="2200" b="1" dirty="0">
                <a:solidFill>
                  <a:srgbClr val="FFC000"/>
                </a:solidFill>
              </a:rPr>
              <a:t>You are not logged in</a:t>
            </a:r>
            <a:r>
              <a:rPr lang="en-US" sz="2200" dirty="0"/>
              <a:t> and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terminate</a:t>
            </a:r>
            <a:r>
              <a:rPr lang="en-US" sz="2200" dirty="0"/>
              <a:t> the request. 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dirty="0"/>
              <a:t>The </a:t>
            </a:r>
            <a:r>
              <a:rPr lang="en-US" sz="2200" b="1" dirty="0" err="1">
                <a:solidFill>
                  <a:srgbClr val="C00000"/>
                </a:solidFill>
              </a:rPr>
              <a:t>isAdmin</a:t>
            </a:r>
            <a:r>
              <a:rPr lang="en-US" sz="2200" b="1" dirty="0">
                <a:solidFill>
                  <a:srgbClr val="C00000"/>
                </a:solidFill>
              </a:rPr>
              <a:t>() </a:t>
            </a:r>
            <a:r>
              <a:rPr lang="en-US" sz="2200" dirty="0"/>
              <a:t>middleware should 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check</a:t>
            </a:r>
            <a:r>
              <a:rPr lang="en-US" sz="2200" dirty="0"/>
              <a:t> whether </a:t>
            </a:r>
            <a:r>
              <a:rPr lang="en-US" sz="2200" b="1" dirty="0">
                <a:solidFill>
                  <a:srgbClr val="00B050"/>
                </a:solidFill>
              </a:rPr>
              <a:t>user</a:t>
            </a:r>
            <a:r>
              <a:rPr lang="en-US" sz="2200" dirty="0"/>
              <a:t> is </a:t>
            </a:r>
            <a:r>
              <a:rPr lang="en-US" sz="2200" b="1" dirty="0">
                <a:solidFill>
                  <a:srgbClr val="7030A0"/>
                </a:solidFill>
              </a:rPr>
              <a:t>admin </a:t>
            </a:r>
            <a:r>
              <a:rPr lang="en-US" sz="2200" dirty="0"/>
              <a:t>or </a:t>
            </a:r>
            <a:r>
              <a:rPr lang="en-US" sz="2200" b="1" dirty="0">
                <a:solidFill>
                  <a:srgbClr val="7030A0"/>
                </a:solidFill>
              </a:rPr>
              <a:t>not</a:t>
            </a:r>
            <a:r>
              <a:rPr lang="en-US" sz="2200" dirty="0"/>
              <a:t> .</a:t>
            </a:r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If not </a:t>
            </a:r>
            <a:r>
              <a:rPr lang="en-US" sz="2200" dirty="0"/>
              <a:t>, then it should </a:t>
            </a:r>
            <a:r>
              <a:rPr lang="en-US" sz="2200" b="1" dirty="0">
                <a:solidFill>
                  <a:srgbClr val="0070C0"/>
                </a:solidFill>
              </a:rPr>
              <a:t>send</a:t>
            </a:r>
            <a:r>
              <a:rPr lang="en-US" sz="2200" dirty="0"/>
              <a:t> an error message </a:t>
            </a:r>
            <a:r>
              <a:rPr lang="en-US" sz="2200" b="1" dirty="0">
                <a:solidFill>
                  <a:srgbClr val="FFC000"/>
                </a:solidFill>
              </a:rPr>
              <a:t>You are not admin </a:t>
            </a:r>
            <a:r>
              <a:rPr lang="en-US" sz="2200" dirty="0"/>
              <a:t>and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terminate</a:t>
            </a:r>
            <a:r>
              <a:rPr lang="en-US" sz="2200" dirty="0"/>
              <a:t> the request. </a:t>
            </a:r>
          </a:p>
          <a:p>
            <a:pPr lvl="1">
              <a:lnSpc>
                <a:spcPct val="150000"/>
              </a:lnSpc>
            </a:pPr>
            <a:endParaRPr lang="en-US" sz="2200" b="1" u="sng" dirty="0">
              <a:solidFill>
                <a:schemeClr val="accent2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200" b="1" u="sng" dirty="0">
                <a:solidFill>
                  <a:schemeClr val="accent2"/>
                </a:solidFill>
              </a:rPr>
              <a:t>Special Note: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Use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dummy data </a:t>
            </a:r>
            <a:r>
              <a:rPr lang="en-US" sz="2200" dirty="0"/>
              <a:t>for validating </a:t>
            </a:r>
            <a:r>
              <a:rPr lang="en-US" sz="2200" b="1" dirty="0">
                <a:solidFill>
                  <a:srgbClr val="002060"/>
                </a:solidFill>
              </a:rPr>
              <a:t>logged in </a:t>
            </a:r>
            <a:r>
              <a:rPr lang="en-US" sz="2200" dirty="0"/>
              <a:t>and </a:t>
            </a:r>
            <a:r>
              <a:rPr lang="en-US" sz="2200" b="1" dirty="0">
                <a:solidFill>
                  <a:srgbClr val="002060"/>
                </a:solidFill>
              </a:rPr>
              <a:t>admin </a:t>
            </a:r>
          </a:p>
        </p:txBody>
      </p:sp>
    </p:spTree>
    <p:extLst>
      <p:ext uri="{BB962C8B-B14F-4D97-AF65-F5344CB8AC3E}">
        <p14:creationId xmlns:p14="http://schemas.microsoft.com/office/powerpoint/2010/main" val="351698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THIRD PARTY MIDDLEWARE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2"/>
                </a:solidFill>
              </a:rPr>
              <a:t>Third party middleware </a:t>
            </a:r>
            <a:r>
              <a:rPr lang="en-US" sz="2200" dirty="0"/>
              <a:t>functions are 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used </a:t>
            </a:r>
            <a:r>
              <a:rPr lang="en-US" sz="2200" dirty="0"/>
              <a:t>to </a:t>
            </a: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</a:rPr>
              <a:t>enhance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rgbClr val="00B050"/>
                </a:solidFill>
              </a:rPr>
              <a:t>functionality</a:t>
            </a:r>
            <a:r>
              <a:rPr lang="en-US" sz="2200" dirty="0"/>
              <a:t> of </a:t>
            </a:r>
            <a:r>
              <a:rPr lang="en-US" sz="2200" b="1" dirty="0">
                <a:solidFill>
                  <a:schemeClr val="accent3"/>
                </a:solidFill>
              </a:rPr>
              <a:t>Express</a:t>
            </a:r>
            <a:r>
              <a:rPr lang="en-US" sz="2200" dirty="0"/>
              <a:t>. 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3"/>
                </a:solidFill>
              </a:rPr>
              <a:t>Express</a:t>
            </a:r>
            <a:r>
              <a:rPr lang="en-US" sz="2200" dirty="0"/>
              <a:t> uses </a:t>
            </a:r>
            <a:r>
              <a:rPr lang="en-US" sz="2200" b="1" dirty="0">
                <a:solidFill>
                  <a:srgbClr val="0070C0"/>
                </a:solidFill>
              </a:rPr>
              <a:t>several types </a:t>
            </a:r>
            <a:r>
              <a:rPr lang="en-US" sz="2200" dirty="0"/>
              <a:t>of </a:t>
            </a:r>
            <a:r>
              <a:rPr lang="en-US" sz="2200" b="1" dirty="0">
                <a:solidFill>
                  <a:schemeClr val="accent1"/>
                </a:solidFill>
              </a:rPr>
              <a:t>third party middleware functions </a:t>
            </a:r>
            <a:r>
              <a:rPr lang="en-US" sz="2200" dirty="0"/>
              <a:t>like “</a:t>
            </a:r>
            <a:r>
              <a:rPr lang="en-US" sz="2200" b="1" dirty="0">
                <a:solidFill>
                  <a:srgbClr val="00B050"/>
                </a:solidFill>
              </a:rPr>
              <a:t>morgan</a:t>
            </a:r>
            <a:r>
              <a:rPr lang="en-US" sz="2200" dirty="0"/>
              <a:t>”, “</a:t>
            </a:r>
            <a:r>
              <a:rPr lang="en-US" sz="2200" b="1" dirty="0">
                <a:solidFill>
                  <a:srgbClr val="00B050"/>
                </a:solidFill>
              </a:rPr>
              <a:t>helmet</a:t>
            </a:r>
            <a:r>
              <a:rPr lang="en-US" sz="2200" dirty="0"/>
              <a:t>”, “</a:t>
            </a:r>
            <a:r>
              <a:rPr lang="en-US" sz="2200" b="1" dirty="0">
                <a:solidFill>
                  <a:srgbClr val="00B050"/>
                </a:solidFill>
              </a:rPr>
              <a:t>body-parser</a:t>
            </a:r>
            <a:r>
              <a:rPr lang="en-US" sz="2200" dirty="0"/>
              <a:t>” </a:t>
            </a:r>
            <a:r>
              <a:rPr lang="en-US" sz="2200" dirty="0" err="1"/>
              <a:t>etc</a:t>
            </a: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dirty="0"/>
              <a:t> </a:t>
            </a:r>
            <a:r>
              <a:rPr lang="en-US" sz="2200" b="1" dirty="0">
                <a:solidFill>
                  <a:srgbClr val="002060"/>
                </a:solidFill>
              </a:rPr>
              <a:t>In this section</a:t>
            </a:r>
            <a:r>
              <a:rPr lang="en-US" sz="2200" dirty="0"/>
              <a:t>, we are 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</a:rPr>
              <a:t>going</a:t>
            </a:r>
            <a:r>
              <a:rPr lang="en-US" sz="2200" dirty="0"/>
              <a:t> to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discuss</a:t>
            </a:r>
            <a:r>
              <a:rPr lang="en-US" sz="2200" dirty="0"/>
              <a:t> about “</a:t>
            </a:r>
            <a:r>
              <a:rPr lang="en-US" sz="2200" b="1" dirty="0">
                <a:solidFill>
                  <a:srgbClr val="00B050"/>
                </a:solidFill>
              </a:rPr>
              <a:t>morgan</a:t>
            </a:r>
            <a:r>
              <a:rPr lang="en-US" sz="2200" dirty="0"/>
              <a:t>” and “</a:t>
            </a:r>
            <a:r>
              <a:rPr lang="en-US" sz="2200" b="1" dirty="0">
                <a:solidFill>
                  <a:srgbClr val="00B050"/>
                </a:solidFill>
              </a:rPr>
              <a:t>helmet</a:t>
            </a:r>
            <a:r>
              <a:rPr lang="en-US" sz="2200" dirty="0"/>
              <a:t>”.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7151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What is morgan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Morgan</a:t>
            </a:r>
            <a:r>
              <a:rPr lang="en-US" sz="2200" dirty="0"/>
              <a:t> is an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HTTP request logger middleware </a:t>
            </a:r>
            <a:r>
              <a:rPr lang="en-US" sz="2200" dirty="0"/>
              <a:t>for </a:t>
            </a:r>
            <a:r>
              <a:rPr lang="en-US" sz="2200" b="1" dirty="0">
                <a:solidFill>
                  <a:srgbClr val="0070C0"/>
                </a:solidFill>
              </a:rPr>
              <a:t>Node.js </a:t>
            </a:r>
            <a:r>
              <a:rPr lang="en-US" sz="2200" dirty="0"/>
              <a:t>typically used for </a:t>
            </a:r>
            <a:r>
              <a:rPr lang="en-US" sz="2200" b="1" dirty="0">
                <a:solidFill>
                  <a:schemeClr val="accent2"/>
                </a:solidFill>
              </a:rPr>
              <a:t>Express apps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dirty="0"/>
              <a:t>It 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streamlines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chemeClr val="accent1"/>
                </a:solidFill>
              </a:rPr>
              <a:t>process</a:t>
            </a:r>
            <a:r>
              <a:rPr lang="en-US" sz="2200" dirty="0"/>
              <a:t> by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generating logs </a:t>
            </a:r>
            <a:r>
              <a:rPr lang="en-US" sz="2200" dirty="0"/>
              <a:t>for each </a:t>
            </a:r>
            <a:r>
              <a:rPr lang="en-US" sz="2200" b="1" dirty="0">
                <a:solidFill>
                  <a:srgbClr val="00B050"/>
                </a:solidFill>
              </a:rPr>
              <a:t>API request </a:t>
            </a:r>
            <a:r>
              <a:rPr lang="en-US" sz="2200" dirty="0"/>
              <a:t>and </a:t>
            </a:r>
            <a:r>
              <a:rPr lang="en-US" sz="2200" b="1" dirty="0">
                <a:solidFill>
                  <a:srgbClr val="00B050"/>
                </a:solidFill>
              </a:rPr>
              <a:t>error</a:t>
            </a:r>
            <a:r>
              <a:rPr lang="en-US" sz="2200" dirty="0"/>
              <a:t>. 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dirty="0"/>
              <a:t>The </a:t>
            </a: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</a:rPr>
              <a:t>best fact </a:t>
            </a:r>
            <a:r>
              <a:rPr lang="en-US" sz="2200" dirty="0"/>
              <a:t>is that we can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decide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rgbClr val="0070C0"/>
                </a:solidFill>
              </a:rPr>
              <a:t>format</a:t>
            </a:r>
            <a:r>
              <a:rPr lang="en-US" sz="2200" dirty="0"/>
              <a:t> of the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log</a:t>
            </a:r>
            <a:r>
              <a:rPr lang="en-US" sz="2200" dirty="0"/>
              <a:t> which can </a:t>
            </a:r>
            <a:r>
              <a:rPr lang="en-US" sz="2200" b="1" dirty="0">
                <a:solidFill>
                  <a:schemeClr val="accent1"/>
                </a:solidFill>
              </a:rPr>
              <a:t>either</a:t>
            </a:r>
            <a:r>
              <a:rPr lang="en-US" sz="2200" dirty="0"/>
              <a:t> be a </a:t>
            </a:r>
            <a:r>
              <a:rPr lang="en-US" sz="2200" b="1" dirty="0">
                <a:solidFill>
                  <a:srgbClr val="002060"/>
                </a:solidFill>
              </a:rPr>
              <a:t>predefined format </a:t>
            </a:r>
            <a:r>
              <a:rPr lang="en-US" sz="2200" dirty="0"/>
              <a:t>or our </a:t>
            </a:r>
            <a:r>
              <a:rPr lang="en-US" sz="2200" b="1" dirty="0">
                <a:solidFill>
                  <a:srgbClr val="C00000"/>
                </a:solidFill>
              </a:rPr>
              <a:t>own format</a:t>
            </a:r>
            <a:r>
              <a:rPr lang="en-US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56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Installing morgan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dirty="0"/>
              <a:t>We can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install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chemeClr val="accent2"/>
                </a:solidFill>
              </a:rPr>
              <a:t>morgan </a:t>
            </a:r>
            <a:r>
              <a:rPr lang="en-US" sz="2200" dirty="0"/>
              <a:t>by </a:t>
            </a:r>
            <a:r>
              <a:rPr lang="en-US" sz="2200" b="1" dirty="0">
                <a:solidFill>
                  <a:srgbClr val="7030A0"/>
                </a:solidFill>
              </a:rPr>
              <a:t>using </a:t>
            </a:r>
            <a:r>
              <a:rPr lang="en-US" sz="2200" dirty="0"/>
              <a:t>the </a:t>
            </a:r>
            <a:r>
              <a:rPr lang="en-US" sz="2200" b="1" dirty="0">
                <a:solidFill>
                  <a:schemeClr val="accent1"/>
                </a:solidFill>
              </a:rPr>
              <a:t>following command</a:t>
            </a:r>
            <a:r>
              <a:rPr lang="en-US" sz="2200" dirty="0"/>
              <a:t> inside our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application folder</a:t>
            </a:r>
            <a:r>
              <a:rPr lang="en-US" sz="2200" dirty="0"/>
              <a:t>:</a:t>
            </a:r>
          </a:p>
          <a:p>
            <a:endParaRPr lang="en-US" dirty="0"/>
          </a:p>
          <a:p>
            <a:pPr lvl="2"/>
            <a:r>
              <a:rPr lang="en-US" b="1" dirty="0" err="1">
                <a:solidFill>
                  <a:srgbClr val="00B050"/>
                </a:solidFill>
              </a:rPr>
              <a:t>npm</a:t>
            </a:r>
            <a:r>
              <a:rPr lang="en-US" b="1" dirty="0">
                <a:solidFill>
                  <a:srgbClr val="00B050"/>
                </a:solidFill>
              </a:rPr>
              <a:t> install </a:t>
            </a:r>
            <a:r>
              <a:rPr lang="en-US" b="1" dirty="0">
                <a:solidFill>
                  <a:srgbClr val="C00000"/>
                </a:solidFill>
              </a:rPr>
              <a:t>–D</a:t>
            </a:r>
            <a:r>
              <a:rPr lang="en-US" b="1" dirty="0">
                <a:solidFill>
                  <a:srgbClr val="00B050"/>
                </a:solidFill>
              </a:rPr>
              <a:t> morgan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3"/>
                </a:solidFill>
              </a:rPr>
              <a:t>What is –D ?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3"/>
                </a:solidFill>
              </a:rPr>
              <a:t>-D</a:t>
            </a:r>
            <a:r>
              <a:rPr lang="en-US" sz="2200" dirty="0"/>
              <a:t> is a </a:t>
            </a:r>
            <a:r>
              <a:rPr lang="en-US" sz="2200" b="1" dirty="0">
                <a:solidFill>
                  <a:schemeClr val="accent1"/>
                </a:solidFill>
              </a:rPr>
              <a:t>flag</a:t>
            </a:r>
            <a:r>
              <a:rPr lang="en-US" sz="2200" dirty="0"/>
              <a:t> that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indicates</a:t>
            </a:r>
            <a:r>
              <a:rPr lang="en-US" sz="2200" dirty="0"/>
              <a:t> that we </a:t>
            </a:r>
            <a:r>
              <a:rPr lang="en-US" sz="2200" b="1" dirty="0">
                <a:solidFill>
                  <a:srgbClr val="00B050"/>
                </a:solidFill>
              </a:rPr>
              <a:t>want</a:t>
            </a:r>
            <a:r>
              <a:rPr lang="en-US" sz="2200" dirty="0"/>
              <a:t> to </a:t>
            </a:r>
            <a:r>
              <a:rPr lang="en-US" sz="2200" b="1" dirty="0">
                <a:solidFill>
                  <a:srgbClr val="C00000"/>
                </a:solidFill>
              </a:rPr>
              <a:t>install</a:t>
            </a:r>
            <a:r>
              <a:rPr lang="en-US" sz="2200" dirty="0"/>
              <a:t> this </a:t>
            </a:r>
            <a:r>
              <a:rPr lang="en-US" sz="2200" b="1" dirty="0">
                <a:solidFill>
                  <a:srgbClr val="0070C0"/>
                </a:solidFill>
              </a:rPr>
              <a:t>package</a:t>
            </a:r>
            <a:r>
              <a:rPr lang="en-US" sz="2200" dirty="0"/>
              <a:t> as a </a:t>
            </a:r>
            <a:r>
              <a:rPr lang="en-US" sz="2200" b="1" u="sng" dirty="0">
                <a:solidFill>
                  <a:srgbClr val="FFC000"/>
                </a:solidFill>
              </a:rPr>
              <a:t>dev-dependency</a:t>
            </a:r>
            <a:r>
              <a:rPr lang="en-US" sz="2200" dirty="0"/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342016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What is a dev-dependency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We know </a:t>
            </a:r>
            <a:r>
              <a:rPr lang="en-US" sz="2200" dirty="0"/>
              <a:t>that the file </a:t>
            </a:r>
            <a:r>
              <a:rPr lang="en-US" sz="2200" b="1" u="sng" dirty="0" err="1">
                <a:solidFill>
                  <a:schemeClr val="accent4">
                    <a:lumMod val="75000"/>
                  </a:schemeClr>
                </a:solidFill>
              </a:rPr>
              <a:t>package.json</a:t>
            </a:r>
            <a:r>
              <a:rPr lang="en-US" sz="2200" b="1" u="sng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dirty="0"/>
              <a:t>contains all the details regarding </a:t>
            </a:r>
            <a:r>
              <a:rPr lang="en-US" sz="2200" b="1" dirty="0">
                <a:solidFill>
                  <a:schemeClr val="accent1"/>
                </a:solidFill>
              </a:rPr>
              <a:t>dependencies of a project </a:t>
            </a:r>
            <a:r>
              <a:rPr lang="en-US" sz="2200" dirty="0"/>
              <a:t>and there are 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three types </a:t>
            </a:r>
            <a:r>
              <a:rPr lang="en-US" sz="2200" dirty="0"/>
              <a:t>of </a:t>
            </a:r>
            <a:r>
              <a:rPr lang="en-US" sz="2200" b="1" dirty="0">
                <a:solidFill>
                  <a:schemeClr val="accent2"/>
                </a:solidFill>
              </a:rPr>
              <a:t>dependencies</a:t>
            </a:r>
            <a:r>
              <a:rPr lang="en-US" sz="2200" dirty="0"/>
              <a:t> that are </a:t>
            </a:r>
            <a:r>
              <a:rPr lang="en-US" sz="2200" b="1" dirty="0">
                <a:solidFill>
                  <a:srgbClr val="00B050"/>
                </a:solidFill>
              </a:rPr>
              <a:t>found</a:t>
            </a:r>
            <a:r>
              <a:rPr lang="en-US" sz="2200" dirty="0"/>
              <a:t> in this </a:t>
            </a:r>
            <a:r>
              <a:rPr lang="en-US" sz="2200" b="1" dirty="0">
                <a:solidFill>
                  <a:srgbClr val="C00000"/>
                </a:solidFill>
              </a:rPr>
              <a:t>file</a:t>
            </a:r>
            <a:r>
              <a:rPr lang="en-US" sz="2200" dirty="0"/>
              <a:t>. 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dirty="0"/>
              <a:t>They are :</a:t>
            </a: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002060"/>
                </a:solidFill>
              </a:rPr>
              <a:t>dependencies</a:t>
            </a: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dev dependencies</a:t>
            </a: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92D050"/>
                </a:solidFill>
              </a:rPr>
              <a:t>peer dependencies</a:t>
            </a:r>
          </a:p>
        </p:txBody>
      </p:sp>
    </p:spTree>
    <p:extLst>
      <p:ext uri="{BB962C8B-B14F-4D97-AF65-F5344CB8AC3E}">
        <p14:creationId xmlns:p14="http://schemas.microsoft.com/office/powerpoint/2010/main" val="257835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A sample </a:t>
            </a:r>
            <a:r>
              <a:rPr lang="en-US" sz="2700" b="1" cap="none" dirty="0" err="1"/>
              <a:t>package.json</a:t>
            </a:r>
            <a:r>
              <a:rPr lang="en-US" sz="2700" b="1" cap="none" dirty="0"/>
              <a:t> </a:t>
            </a:r>
            <a:r>
              <a:rPr lang="en-US" sz="2700" b="1" dirty="0"/>
              <a:t>file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7CF797-3E6E-1ED0-6ECF-FB3665D65C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813048"/>
            <a:ext cx="7560840" cy="3835566"/>
          </a:xfrm>
        </p:spPr>
      </p:pic>
    </p:spTree>
    <p:extLst>
      <p:ext uri="{BB962C8B-B14F-4D97-AF65-F5344CB8AC3E}">
        <p14:creationId xmlns:p14="http://schemas.microsoft.com/office/powerpoint/2010/main" val="330047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dependencies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002060"/>
                </a:solidFill>
              </a:rPr>
              <a:t>Dependencies</a:t>
            </a:r>
            <a:r>
              <a:rPr lang="en-US" sz="2200" dirty="0"/>
              <a:t> or </a:t>
            </a:r>
            <a:r>
              <a:rPr lang="en-US" sz="2200" b="1" dirty="0">
                <a:solidFill>
                  <a:srgbClr val="002060"/>
                </a:solidFill>
              </a:rPr>
              <a:t>Regular dependencies </a:t>
            </a:r>
            <a:r>
              <a:rPr lang="en-US" sz="2200" dirty="0"/>
              <a:t>or </a:t>
            </a:r>
            <a:r>
              <a:rPr lang="en-US" sz="2200" b="1" dirty="0">
                <a:solidFill>
                  <a:srgbClr val="002060"/>
                </a:solidFill>
              </a:rPr>
              <a:t>Production dependencies</a:t>
            </a:r>
            <a:r>
              <a:rPr lang="en-US" sz="2200" dirty="0"/>
              <a:t>, are the </a:t>
            </a:r>
            <a:r>
              <a:rPr lang="en-US" sz="2200" b="1" dirty="0">
                <a:solidFill>
                  <a:schemeClr val="accent1"/>
                </a:solidFill>
              </a:rPr>
              <a:t>packages</a:t>
            </a:r>
            <a:r>
              <a:rPr lang="en-US" sz="2200" dirty="0"/>
              <a:t> that </a:t>
            </a:r>
            <a:r>
              <a:rPr lang="en-US" sz="2200" b="1" dirty="0">
                <a:solidFill>
                  <a:srgbClr val="00B050"/>
                </a:solidFill>
              </a:rPr>
              <a:t>our project relies on </a:t>
            </a:r>
            <a:r>
              <a:rPr lang="en-US" sz="2200" dirty="0"/>
              <a:t>to run in a </a:t>
            </a:r>
            <a:r>
              <a:rPr lang="en-US" sz="2200" b="1" dirty="0">
                <a:solidFill>
                  <a:srgbClr val="7030A0"/>
                </a:solidFill>
              </a:rPr>
              <a:t>production environment</a:t>
            </a:r>
            <a:r>
              <a:rPr lang="en-US" sz="2200" dirty="0"/>
              <a:t>. 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dirty="0"/>
              <a:t>These </a:t>
            </a:r>
            <a:r>
              <a:rPr lang="en-US" sz="2200" b="1" dirty="0">
                <a:solidFill>
                  <a:schemeClr val="accent1"/>
                </a:solidFill>
              </a:rPr>
              <a:t>dependencies</a:t>
            </a:r>
            <a:r>
              <a:rPr lang="en-US" sz="2200" dirty="0"/>
              <a:t> are </a:t>
            </a:r>
            <a:r>
              <a:rPr lang="en-US" sz="2200" b="1" dirty="0">
                <a:solidFill>
                  <a:srgbClr val="00B050"/>
                </a:solidFill>
              </a:rPr>
              <a:t>essential</a:t>
            </a:r>
            <a:r>
              <a:rPr lang="en-US" sz="2200" dirty="0"/>
              <a:t> for the 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functionality</a:t>
            </a:r>
            <a:r>
              <a:rPr lang="en-US" sz="2200" dirty="0"/>
              <a:t> of our </a:t>
            </a:r>
            <a:r>
              <a:rPr lang="en-US" sz="2200" b="1" dirty="0">
                <a:solidFill>
                  <a:srgbClr val="FFC000"/>
                </a:solidFill>
              </a:rPr>
              <a:t>JavaScript application </a:t>
            </a:r>
            <a:r>
              <a:rPr lang="en-US" sz="2200" dirty="0"/>
              <a:t>and are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listed</a:t>
            </a:r>
            <a:r>
              <a:rPr lang="en-US" sz="2200" dirty="0"/>
              <a:t> in the “</a:t>
            </a:r>
            <a:r>
              <a:rPr lang="en-US" sz="2200" b="1" u="sng" dirty="0">
                <a:solidFill>
                  <a:schemeClr val="accent1"/>
                </a:solidFill>
              </a:rPr>
              <a:t>dependencies</a:t>
            </a:r>
            <a:r>
              <a:rPr lang="en-US" sz="2200" dirty="0"/>
              <a:t>” section of a </a:t>
            </a:r>
            <a:r>
              <a:rPr lang="en-US" sz="2200" b="1" dirty="0" err="1">
                <a:solidFill>
                  <a:schemeClr val="accent5">
                    <a:lumMod val="75000"/>
                  </a:schemeClr>
                </a:solidFill>
              </a:rPr>
              <a:t>package.json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200" dirty="0"/>
              <a:t>file.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91391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What is a middleware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dirty="0"/>
              <a:t>They are </a:t>
            </a:r>
            <a:r>
              <a:rPr lang="en-US" sz="2200" b="1" dirty="0">
                <a:solidFill>
                  <a:srgbClr val="002060"/>
                </a:solidFill>
              </a:rPr>
              <a:t>arranged</a:t>
            </a:r>
            <a:r>
              <a:rPr lang="en-US" sz="2200" dirty="0"/>
              <a:t> in a </a:t>
            </a:r>
            <a:r>
              <a:rPr lang="en-US" sz="2200" b="1" dirty="0">
                <a:solidFill>
                  <a:schemeClr val="accent1"/>
                </a:solidFill>
              </a:rPr>
              <a:t>chain</a:t>
            </a:r>
            <a:r>
              <a:rPr lang="en-US" sz="2200" dirty="0"/>
              <a:t> and are </a:t>
            </a:r>
            <a:r>
              <a:rPr lang="en-US" sz="2200" b="1" dirty="0">
                <a:solidFill>
                  <a:schemeClr val="accent4"/>
                </a:solidFill>
              </a:rPr>
              <a:t>called</a:t>
            </a:r>
            <a:r>
              <a:rPr lang="en-US" sz="2200" dirty="0"/>
              <a:t> in </a:t>
            </a:r>
            <a:r>
              <a:rPr lang="en-US" sz="2200" b="1" dirty="0">
                <a:solidFill>
                  <a:srgbClr val="00B050"/>
                </a:solidFill>
              </a:rPr>
              <a:t>sequence</a:t>
            </a:r>
            <a:r>
              <a:rPr lang="en-US" sz="22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E71CC5-2E4F-63F5-2E95-7A252B07F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717032"/>
            <a:ext cx="6984776" cy="200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8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dependencies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When</a:t>
            </a:r>
            <a:r>
              <a:rPr lang="en-US" sz="2200" dirty="0"/>
              <a:t> we </a:t>
            </a:r>
            <a:r>
              <a:rPr lang="en-US" sz="2200" b="1" dirty="0">
                <a:solidFill>
                  <a:srgbClr val="7030A0"/>
                </a:solidFill>
              </a:rPr>
              <a:t>install</a:t>
            </a:r>
            <a:r>
              <a:rPr lang="en-US" sz="2200" dirty="0"/>
              <a:t> an </a:t>
            </a:r>
            <a:r>
              <a:rPr lang="en-US" sz="2200" b="1" dirty="0" err="1">
                <a:solidFill>
                  <a:srgbClr val="C00000"/>
                </a:solidFill>
              </a:rPr>
              <a:t>npm</a:t>
            </a:r>
            <a:r>
              <a:rPr lang="en-US" sz="2200" b="1" dirty="0">
                <a:solidFill>
                  <a:srgbClr val="C00000"/>
                </a:solidFill>
              </a:rPr>
              <a:t> package </a:t>
            </a:r>
            <a:r>
              <a:rPr lang="en-US" sz="2200" dirty="0"/>
              <a:t>using the </a:t>
            </a:r>
            <a:r>
              <a:rPr lang="en-US" sz="2200" b="1" dirty="0">
                <a:solidFill>
                  <a:srgbClr val="0070C0"/>
                </a:solidFill>
              </a:rPr>
              <a:t>following command </a:t>
            </a:r>
          </a:p>
          <a:p>
            <a:pPr lvl="2">
              <a:lnSpc>
                <a:spcPct val="150000"/>
              </a:lnSpc>
            </a:pPr>
            <a:endParaRPr lang="en-US" sz="2000" b="1" dirty="0">
              <a:solidFill>
                <a:srgbClr val="002060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sz="2000" b="1" dirty="0" err="1">
                <a:solidFill>
                  <a:srgbClr val="002060"/>
                </a:solidFill>
              </a:rPr>
              <a:t>npm</a:t>
            </a:r>
            <a:r>
              <a:rPr lang="en-US" sz="2000" b="1" dirty="0">
                <a:solidFill>
                  <a:srgbClr val="002060"/>
                </a:solidFill>
              </a:rPr>
              <a:t> install &lt;</a:t>
            </a:r>
            <a:r>
              <a:rPr lang="en-US" sz="2000" b="1" dirty="0" err="1">
                <a:solidFill>
                  <a:srgbClr val="002060"/>
                </a:solidFill>
              </a:rPr>
              <a:t>package_name</a:t>
            </a:r>
            <a:r>
              <a:rPr lang="en-US" sz="2000" b="1" dirty="0">
                <a:solidFill>
                  <a:srgbClr val="002060"/>
                </a:solidFill>
              </a:rPr>
              <a:t>&gt;</a:t>
            </a:r>
          </a:p>
          <a:p>
            <a:pPr lvl="1">
              <a:lnSpc>
                <a:spcPct val="150000"/>
              </a:lnSpc>
            </a:pPr>
            <a:endParaRPr lang="en-US" sz="2200" b="1" dirty="0">
              <a:solidFill>
                <a:srgbClr val="00206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002060"/>
                </a:solidFill>
              </a:rPr>
              <a:t> </a:t>
            </a:r>
            <a:r>
              <a:rPr lang="en-US" sz="2200" dirty="0"/>
              <a:t>without </a:t>
            </a:r>
            <a:r>
              <a:rPr lang="en-US" sz="2200" b="1" dirty="0">
                <a:solidFill>
                  <a:srgbClr val="7030A0"/>
                </a:solidFill>
              </a:rPr>
              <a:t>any flags</a:t>
            </a:r>
            <a:r>
              <a:rPr lang="en-US" sz="2200" dirty="0"/>
              <a:t>, it gets </a:t>
            </a:r>
            <a:r>
              <a:rPr lang="en-US" sz="2200" b="1" dirty="0">
                <a:solidFill>
                  <a:schemeClr val="accent2"/>
                </a:solidFill>
              </a:rPr>
              <a:t>automatically added </a:t>
            </a:r>
            <a:r>
              <a:rPr lang="en-US" sz="2200" dirty="0"/>
              <a:t>to the </a:t>
            </a:r>
            <a:r>
              <a:rPr lang="en-US" sz="2200" b="1" dirty="0">
                <a:solidFill>
                  <a:srgbClr val="002060"/>
                </a:solidFill>
              </a:rPr>
              <a:t>regular dependencies </a:t>
            </a:r>
            <a:r>
              <a:rPr lang="en-US" sz="2200" dirty="0"/>
              <a:t>specified in the </a:t>
            </a:r>
            <a:r>
              <a:rPr lang="en-US" sz="2200" b="1" dirty="0" err="1">
                <a:solidFill>
                  <a:schemeClr val="accent4">
                    <a:lumMod val="75000"/>
                  </a:schemeClr>
                </a:solidFill>
              </a:rPr>
              <a:t>package.json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dirty="0"/>
              <a:t>file.</a:t>
            </a:r>
          </a:p>
        </p:txBody>
      </p:sp>
    </p:spTree>
    <p:extLst>
      <p:ext uri="{BB962C8B-B14F-4D97-AF65-F5344CB8AC3E}">
        <p14:creationId xmlns:p14="http://schemas.microsoft.com/office/powerpoint/2010/main" val="32936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dependencies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2"/>
                </a:solidFill>
              </a:rPr>
              <a:t>For example</a:t>
            </a:r>
            <a:r>
              <a:rPr lang="en-US" sz="2200" dirty="0"/>
              <a:t>, </a:t>
            </a:r>
            <a:r>
              <a:rPr lang="en-US" sz="2200" b="1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npm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install express </a:t>
            </a:r>
            <a:r>
              <a:rPr lang="en-US" sz="2200" dirty="0"/>
              <a:t>results in </a:t>
            </a: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Express</a:t>
            </a:r>
            <a:r>
              <a:rPr lang="en-US" sz="2200" dirty="0"/>
              <a:t> being added to the </a:t>
            </a:r>
            <a:r>
              <a:rPr lang="en-US" sz="2200" b="1" dirty="0">
                <a:solidFill>
                  <a:srgbClr val="00B050"/>
                </a:solidFill>
              </a:rPr>
              <a:t>dependencies field </a:t>
            </a:r>
            <a:r>
              <a:rPr lang="en-US" sz="2200" dirty="0"/>
              <a:t>of the </a:t>
            </a:r>
            <a:r>
              <a:rPr lang="en-US" sz="2200" b="1" dirty="0" err="1">
                <a:solidFill>
                  <a:schemeClr val="accent4">
                    <a:lumMod val="75000"/>
                  </a:schemeClr>
                </a:solidFill>
              </a:rPr>
              <a:t>package.json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dirty="0"/>
              <a:t>file: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9107C5-3032-9210-AF9A-D4E751155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613817"/>
            <a:ext cx="7488832" cy="253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8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Dev-dependencies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Dev dependencies</a:t>
            </a:r>
            <a:r>
              <a:rPr lang="en-US" sz="2200" dirty="0"/>
              <a:t>, short for </a:t>
            </a:r>
            <a:r>
              <a:rPr lang="en-US" sz="2200" b="1" dirty="0">
                <a:solidFill>
                  <a:schemeClr val="accent1"/>
                </a:solidFill>
              </a:rPr>
              <a:t>development dependencies</a:t>
            </a:r>
            <a:r>
              <a:rPr lang="en-US" sz="2200" dirty="0"/>
              <a:t>, are </a:t>
            </a:r>
            <a:r>
              <a:rPr lang="en-US" sz="2200" b="1" dirty="0">
                <a:solidFill>
                  <a:srgbClr val="C00000"/>
                </a:solidFill>
              </a:rPr>
              <a:t>packages</a:t>
            </a:r>
            <a:r>
              <a:rPr lang="en-US" sz="2200" dirty="0"/>
              <a:t> that are </a:t>
            </a:r>
            <a:r>
              <a:rPr lang="en-US" sz="2200" b="1" dirty="0">
                <a:solidFill>
                  <a:srgbClr val="00B050"/>
                </a:solidFill>
              </a:rPr>
              <a:t>only needed </a:t>
            </a:r>
            <a:r>
              <a:rPr lang="en-US" sz="2200" dirty="0"/>
              <a:t>during the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development</a:t>
            </a:r>
            <a:r>
              <a:rPr lang="en-US" sz="2200" dirty="0"/>
              <a:t> and </a:t>
            </a:r>
            <a:r>
              <a:rPr lang="en-US" sz="2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testing phase </a:t>
            </a:r>
            <a:r>
              <a:rPr lang="en-US" sz="2200" dirty="0"/>
              <a:t>of </a:t>
            </a:r>
            <a:r>
              <a:rPr lang="en-US" sz="2200" b="1" dirty="0">
                <a:solidFill>
                  <a:srgbClr val="002060"/>
                </a:solidFill>
              </a:rPr>
              <a:t>our project</a:t>
            </a:r>
            <a:r>
              <a:rPr lang="en-US" sz="2200" dirty="0"/>
              <a:t>. 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2"/>
                </a:solidFill>
              </a:rPr>
              <a:t>This means </a:t>
            </a:r>
            <a:r>
              <a:rPr lang="en-US" sz="2200" dirty="0"/>
              <a:t>that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these dependencies </a:t>
            </a:r>
            <a:r>
              <a:rPr lang="en-US" sz="2200" dirty="0"/>
              <a:t>are </a:t>
            </a:r>
            <a:r>
              <a:rPr lang="en-US" sz="2200" b="1" dirty="0">
                <a:solidFill>
                  <a:srgbClr val="FFC000"/>
                </a:solidFill>
              </a:rPr>
              <a:t>not strictly required</a:t>
            </a:r>
            <a:r>
              <a:rPr lang="en-US" sz="2200" dirty="0"/>
              <a:t> to run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our application </a:t>
            </a:r>
            <a:r>
              <a:rPr lang="en-US" sz="2200" dirty="0"/>
              <a:t>in a </a:t>
            </a:r>
            <a:r>
              <a:rPr lang="en-US" sz="2200" b="1" dirty="0">
                <a:solidFill>
                  <a:srgbClr val="7030A0"/>
                </a:solidFill>
              </a:rPr>
              <a:t>production environment.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54786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Dev-dependencies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Examples</a:t>
            </a:r>
            <a:r>
              <a:rPr lang="en-US" sz="2200" dirty="0"/>
              <a:t> of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dev dependencies </a:t>
            </a:r>
            <a:r>
              <a:rPr lang="en-US" sz="2200" dirty="0"/>
              <a:t>include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testing frameworks</a:t>
            </a:r>
            <a:r>
              <a:rPr lang="en-US" sz="2200" dirty="0"/>
              <a:t>, </a:t>
            </a:r>
            <a:r>
              <a:rPr lang="en-US" sz="2200" b="1" dirty="0">
                <a:solidFill>
                  <a:schemeClr val="accent2"/>
                </a:solidFill>
              </a:rPr>
              <a:t>code linters</a:t>
            </a:r>
            <a:r>
              <a:rPr lang="en-US" sz="2200" dirty="0"/>
              <a:t>, </a:t>
            </a:r>
            <a:r>
              <a:rPr lang="en-US" sz="2200" b="1" dirty="0">
                <a:solidFill>
                  <a:srgbClr val="7030A0"/>
                </a:solidFill>
              </a:rPr>
              <a:t>loggers</a:t>
            </a:r>
            <a:r>
              <a:rPr lang="en-US" sz="2200" dirty="0"/>
              <a:t> etc. 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Dev dependencies </a:t>
            </a:r>
            <a:r>
              <a:rPr lang="en-US" sz="2200" dirty="0"/>
              <a:t>are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listed</a:t>
            </a:r>
            <a:r>
              <a:rPr lang="en-US" sz="2200" dirty="0"/>
              <a:t> in the “</a:t>
            </a:r>
            <a:r>
              <a:rPr lang="en-US" sz="2200" b="1" u="sng" dirty="0" err="1">
                <a:solidFill>
                  <a:schemeClr val="accent1"/>
                </a:solidFill>
              </a:rPr>
              <a:t>devDependencies</a:t>
            </a:r>
            <a:r>
              <a:rPr lang="en-US" sz="2200" dirty="0"/>
              <a:t>” section of a </a:t>
            </a:r>
            <a:r>
              <a:rPr lang="en-US" sz="2200" b="1" dirty="0" err="1">
                <a:solidFill>
                  <a:schemeClr val="accent4">
                    <a:lumMod val="75000"/>
                  </a:schemeClr>
                </a:solidFill>
              </a:rPr>
              <a:t>package.json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dirty="0"/>
              <a:t>file.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To install </a:t>
            </a:r>
            <a:r>
              <a:rPr lang="en-US" sz="2200" dirty="0"/>
              <a:t>a </a:t>
            </a:r>
            <a:r>
              <a:rPr lang="en-US" sz="2200" b="1" dirty="0">
                <a:solidFill>
                  <a:schemeClr val="accent1"/>
                </a:solidFill>
              </a:rPr>
              <a:t>dev dependency</a:t>
            </a:r>
            <a:r>
              <a:rPr lang="en-US" sz="2200" dirty="0"/>
              <a:t>, we  </a:t>
            </a:r>
            <a:r>
              <a:rPr lang="en-US" sz="2200" b="1" dirty="0">
                <a:solidFill>
                  <a:srgbClr val="7030A0"/>
                </a:solidFill>
              </a:rPr>
              <a:t>need</a:t>
            </a:r>
            <a:r>
              <a:rPr lang="en-US" sz="2200" dirty="0"/>
              <a:t> to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specify</a:t>
            </a:r>
            <a:r>
              <a:rPr lang="en-US" sz="2200" dirty="0"/>
              <a:t> it     using </a:t>
            </a:r>
            <a:r>
              <a:rPr lang="en-US" sz="2200" b="1" dirty="0">
                <a:solidFill>
                  <a:srgbClr val="0070C0"/>
                </a:solidFill>
              </a:rPr>
              <a:t>--save-dev </a:t>
            </a:r>
            <a:r>
              <a:rPr lang="en-US" sz="2200" dirty="0"/>
              <a:t>or </a:t>
            </a:r>
            <a:r>
              <a:rPr lang="en-US" sz="2200" b="1" dirty="0">
                <a:solidFill>
                  <a:srgbClr val="0070C0"/>
                </a:solidFill>
              </a:rPr>
              <a:t>-D</a:t>
            </a:r>
            <a:r>
              <a:rPr lang="en-US" sz="2200" dirty="0"/>
              <a:t> flag in the </a:t>
            </a:r>
            <a:r>
              <a:rPr lang="en-US" sz="2200" b="1" dirty="0" err="1">
                <a:solidFill>
                  <a:srgbClr val="002060"/>
                </a:solidFill>
              </a:rPr>
              <a:t>npm</a:t>
            </a:r>
            <a:r>
              <a:rPr lang="en-US" sz="2200" b="1" dirty="0">
                <a:solidFill>
                  <a:srgbClr val="002060"/>
                </a:solidFill>
              </a:rPr>
              <a:t> install </a:t>
            </a:r>
            <a:r>
              <a:rPr lang="en-US" sz="2200" dirty="0"/>
              <a:t>command.</a:t>
            </a:r>
          </a:p>
        </p:txBody>
      </p:sp>
    </p:spTree>
    <p:extLst>
      <p:ext uri="{BB962C8B-B14F-4D97-AF65-F5344CB8AC3E}">
        <p14:creationId xmlns:p14="http://schemas.microsoft.com/office/powerpoint/2010/main" val="226894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DEV-dependencies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2"/>
                </a:solidFill>
              </a:rPr>
              <a:t>For example</a:t>
            </a:r>
            <a:r>
              <a:rPr lang="en-US" sz="2200" dirty="0"/>
              <a:t>, </a:t>
            </a:r>
            <a:r>
              <a:rPr lang="en-US" sz="2200" b="1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npm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install -D morgan </a:t>
            </a:r>
            <a:r>
              <a:rPr lang="en-US" sz="2200" dirty="0"/>
              <a:t>results in </a:t>
            </a: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Morgan</a:t>
            </a:r>
            <a:r>
              <a:rPr lang="en-US" sz="2200" dirty="0"/>
              <a:t> being added to the </a:t>
            </a:r>
            <a:r>
              <a:rPr lang="en-US" sz="2200" b="1" dirty="0" err="1">
                <a:solidFill>
                  <a:srgbClr val="00B050"/>
                </a:solidFill>
              </a:rPr>
              <a:t>devDependencies</a:t>
            </a:r>
            <a:r>
              <a:rPr lang="en-US" sz="2200" b="1" dirty="0">
                <a:solidFill>
                  <a:srgbClr val="00B050"/>
                </a:solidFill>
              </a:rPr>
              <a:t> field </a:t>
            </a:r>
            <a:r>
              <a:rPr lang="en-US" sz="2200" dirty="0"/>
              <a:t>of the </a:t>
            </a:r>
            <a:r>
              <a:rPr lang="en-US" sz="2200" b="1" dirty="0" err="1">
                <a:solidFill>
                  <a:schemeClr val="accent4">
                    <a:lumMod val="75000"/>
                  </a:schemeClr>
                </a:solidFill>
              </a:rPr>
              <a:t>package.json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dirty="0"/>
              <a:t>file: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9107C5-3032-9210-AF9A-D4E751155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600" y="3613817"/>
            <a:ext cx="5984158" cy="253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3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peer-dependencies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 err="1">
                <a:solidFill>
                  <a:srgbClr val="92D050"/>
                </a:solidFill>
              </a:rPr>
              <a:t>PeerDependencies</a:t>
            </a:r>
            <a:r>
              <a:rPr lang="en-US" sz="2200" dirty="0"/>
              <a:t> are the </a:t>
            </a:r>
            <a:r>
              <a:rPr lang="en-US" sz="2200" b="1" dirty="0">
                <a:solidFill>
                  <a:schemeClr val="accent1"/>
                </a:solidFill>
              </a:rPr>
              <a:t>packages </a:t>
            </a:r>
            <a:r>
              <a:rPr lang="en-US" sz="2200" dirty="0"/>
              <a:t>that your package </a:t>
            </a: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</a:rPr>
              <a:t>expects</a:t>
            </a:r>
            <a:r>
              <a:rPr lang="en-US" sz="2200" dirty="0"/>
              <a:t> to be </a:t>
            </a:r>
            <a:r>
              <a:rPr lang="en-US" sz="2200" b="1" dirty="0">
                <a:solidFill>
                  <a:srgbClr val="0070C0"/>
                </a:solidFill>
              </a:rPr>
              <a:t>installed </a:t>
            </a:r>
            <a:r>
              <a:rPr lang="en-US" sz="2200" dirty="0"/>
              <a:t>in the </a:t>
            </a:r>
            <a:r>
              <a:rPr lang="en-US" sz="2200" b="1" dirty="0">
                <a:solidFill>
                  <a:srgbClr val="002060"/>
                </a:solidFill>
              </a:rPr>
              <a:t>user’s environment</a:t>
            </a:r>
            <a:r>
              <a:rPr lang="en-US" sz="2200" dirty="0"/>
              <a:t>. 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dirty="0"/>
              <a:t>These </a:t>
            </a:r>
            <a:r>
              <a:rPr lang="en-US" sz="2200" b="1" dirty="0">
                <a:solidFill>
                  <a:schemeClr val="accent1"/>
                </a:solidFill>
              </a:rPr>
              <a:t>packages</a:t>
            </a:r>
            <a:r>
              <a:rPr lang="en-US" sz="2200" dirty="0"/>
              <a:t> are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not installed automatically </a:t>
            </a:r>
            <a:r>
              <a:rPr lang="en-US" sz="2200" dirty="0"/>
              <a:t>when your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package</a:t>
            </a:r>
            <a:r>
              <a:rPr lang="en-US" sz="2200" dirty="0"/>
              <a:t> is installed, but the user is </a:t>
            </a: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</a:rPr>
              <a:t>expected</a:t>
            </a:r>
            <a:r>
              <a:rPr lang="en-US" sz="2200" dirty="0"/>
              <a:t> to </a:t>
            </a:r>
            <a:r>
              <a:rPr lang="en-US" sz="2200" b="1" dirty="0">
                <a:solidFill>
                  <a:srgbClr val="0070C0"/>
                </a:solidFill>
              </a:rPr>
              <a:t>install them manually</a:t>
            </a:r>
            <a:r>
              <a:rPr lang="en-US" sz="2200" dirty="0"/>
              <a:t>. 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2363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peer-dependencies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dirty="0"/>
              <a:t>The </a:t>
            </a:r>
            <a:r>
              <a:rPr lang="en-US" sz="2200" b="1" dirty="0">
                <a:solidFill>
                  <a:schemeClr val="accent2"/>
                </a:solidFill>
              </a:rPr>
              <a:t>best example </a:t>
            </a:r>
            <a:r>
              <a:rPr lang="en-US" sz="2200" dirty="0"/>
              <a:t>of a </a:t>
            </a:r>
            <a:r>
              <a:rPr lang="en-US" sz="2200" b="1" dirty="0">
                <a:solidFill>
                  <a:srgbClr val="92D050"/>
                </a:solidFill>
              </a:rPr>
              <a:t>peer-dependency</a:t>
            </a:r>
            <a:r>
              <a:rPr lang="en-US" sz="2200" dirty="0"/>
              <a:t> is ‘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react</a:t>
            </a:r>
            <a:r>
              <a:rPr lang="en-US" sz="2200" dirty="0"/>
              <a:t>’ which is </a:t>
            </a:r>
            <a:r>
              <a:rPr lang="en-US" sz="2200" b="1" dirty="0">
                <a:solidFill>
                  <a:srgbClr val="002060"/>
                </a:solidFill>
              </a:rPr>
              <a:t>common</a:t>
            </a:r>
            <a:r>
              <a:rPr lang="en-US" sz="2200" dirty="0"/>
              <a:t> in </a:t>
            </a:r>
            <a:r>
              <a:rPr lang="en-US" sz="2200" b="1" dirty="0">
                <a:solidFill>
                  <a:schemeClr val="accent1"/>
                </a:solidFill>
              </a:rPr>
              <a:t>every project </a:t>
            </a:r>
            <a:r>
              <a:rPr lang="en-US" sz="2200" dirty="0"/>
              <a:t>to run similarly. 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2"/>
                </a:solidFill>
              </a:rPr>
              <a:t>For example</a:t>
            </a:r>
            <a:r>
              <a:rPr lang="en-US" sz="2200" dirty="0"/>
              <a:t>, suppose we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created</a:t>
            </a:r>
            <a:r>
              <a:rPr lang="en-US" sz="2200" dirty="0"/>
              <a:t> a 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</a:rPr>
              <a:t>React functional component </a:t>
            </a:r>
            <a:r>
              <a:rPr lang="en-US" sz="2200" dirty="0"/>
              <a:t> called </a:t>
            </a:r>
            <a:r>
              <a:rPr lang="en-US" sz="2200" b="1" u="sng" dirty="0" err="1">
                <a:solidFill>
                  <a:srgbClr val="00B050"/>
                </a:solidFill>
              </a:rPr>
              <a:t>FancyButton</a:t>
            </a:r>
            <a:r>
              <a:rPr lang="en-US" sz="2200" b="1" u="sng" dirty="0">
                <a:solidFill>
                  <a:srgbClr val="00B050"/>
                </a:solidFill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dirty="0"/>
              <a:t>Now , if </a:t>
            </a:r>
            <a:r>
              <a:rPr lang="en-US" sz="2200" b="1" dirty="0">
                <a:solidFill>
                  <a:srgbClr val="7030A0"/>
                </a:solidFill>
              </a:rPr>
              <a:t>anyone</a:t>
            </a:r>
            <a:r>
              <a:rPr lang="en-US" sz="2200" dirty="0"/>
              <a:t> uses </a:t>
            </a:r>
            <a:r>
              <a:rPr lang="en-US" sz="2200" b="1" dirty="0">
                <a:solidFill>
                  <a:schemeClr val="accent1"/>
                </a:solidFill>
              </a:rPr>
              <a:t>this component </a:t>
            </a:r>
            <a:r>
              <a:rPr lang="en-US" sz="2200" dirty="0"/>
              <a:t>then we would </a:t>
            </a:r>
            <a:r>
              <a:rPr lang="en-US" sz="2200" b="1" dirty="0">
                <a:solidFill>
                  <a:srgbClr val="00B050"/>
                </a:solidFill>
              </a:rPr>
              <a:t>expect</a:t>
            </a:r>
            <a:r>
              <a:rPr lang="en-US" sz="2200" dirty="0"/>
              <a:t> that 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his environment </a:t>
            </a:r>
            <a:r>
              <a:rPr lang="en-US" sz="2200" dirty="0"/>
              <a:t>must have </a:t>
            </a:r>
            <a:r>
              <a:rPr lang="en-US" sz="2200" dirty="0" err="1"/>
              <a:t>atleast</a:t>
            </a:r>
            <a:r>
              <a:rPr lang="en-US" sz="2200" dirty="0"/>
              <a:t> </a:t>
            </a:r>
            <a:r>
              <a:rPr lang="en-US" sz="2200" b="1" u="sng" dirty="0">
                <a:solidFill>
                  <a:srgbClr val="C00000"/>
                </a:solidFill>
              </a:rPr>
              <a:t>React 16.8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5003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peer-dependencies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 err="1">
                <a:solidFill>
                  <a:srgbClr val="92D050"/>
                </a:solidFill>
              </a:rPr>
              <a:t>PeerDependencies</a:t>
            </a:r>
            <a:r>
              <a:rPr lang="en-US" sz="2200" dirty="0"/>
              <a:t> are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specified</a:t>
            </a:r>
            <a:r>
              <a:rPr lang="en-US" sz="2200" dirty="0"/>
              <a:t> in the </a:t>
            </a:r>
            <a:r>
              <a:rPr lang="en-US" sz="2200" b="1" u="sng" dirty="0" err="1">
                <a:solidFill>
                  <a:schemeClr val="accent1"/>
                </a:solidFill>
              </a:rPr>
              <a:t>peerDependencies</a:t>
            </a:r>
            <a:r>
              <a:rPr lang="en-US" sz="2200" dirty="0"/>
              <a:t> section of the </a:t>
            </a:r>
            <a:r>
              <a:rPr lang="en-US" sz="2200" b="1" dirty="0" err="1">
                <a:solidFill>
                  <a:schemeClr val="accent4">
                    <a:lumMod val="75000"/>
                  </a:schemeClr>
                </a:solidFill>
              </a:rPr>
              <a:t>package.json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dirty="0"/>
              <a:t>file. 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example: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marL="457200" lvl="1" indent="0">
              <a:lnSpc>
                <a:spcPct val="150000"/>
              </a:lnSpc>
              <a:buNone/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2F07AA-B5F5-5BBF-033B-D48EDD687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608" y="4581128"/>
            <a:ext cx="6084954" cy="89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4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using morgan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dirty="0"/>
              <a:t>To use </a:t>
            </a:r>
            <a:r>
              <a:rPr lang="en-US" sz="2200" b="1" dirty="0">
                <a:solidFill>
                  <a:schemeClr val="accent2"/>
                </a:solidFill>
              </a:rPr>
              <a:t>morgan</a:t>
            </a:r>
            <a:r>
              <a:rPr lang="en-US" sz="2200" dirty="0"/>
              <a:t> in our </a:t>
            </a:r>
            <a:r>
              <a:rPr lang="en-US" sz="2200" b="1" dirty="0">
                <a:solidFill>
                  <a:srgbClr val="0070C0"/>
                </a:solidFill>
              </a:rPr>
              <a:t>Express server</a:t>
            </a:r>
            <a:r>
              <a:rPr lang="en-US" sz="2200" dirty="0"/>
              <a:t>, we take </a:t>
            </a:r>
            <a:r>
              <a:rPr lang="en-US" sz="2200" b="1" dirty="0">
                <a:solidFill>
                  <a:srgbClr val="00B050"/>
                </a:solidFill>
              </a:rPr>
              <a:t>3 steps</a:t>
            </a:r>
            <a:r>
              <a:rPr lang="en-US" sz="2200" dirty="0"/>
              <a:t>:</a:t>
            </a:r>
          </a:p>
          <a:p>
            <a:pPr lvl="2">
              <a:lnSpc>
                <a:spcPct val="150000"/>
              </a:lnSpc>
            </a:pPr>
            <a:endParaRPr lang="en-US" sz="2000" b="1" dirty="0">
              <a:solidFill>
                <a:schemeClr val="accent1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Load it </a:t>
            </a:r>
            <a:r>
              <a:rPr lang="en-US" sz="2000" dirty="0"/>
              <a:t>using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require()</a:t>
            </a:r>
          </a:p>
          <a:p>
            <a:pPr lvl="3">
              <a:lnSpc>
                <a:spcPct val="150000"/>
              </a:lnSpc>
            </a:pPr>
            <a:r>
              <a:rPr lang="en-US" sz="1800" dirty="0"/>
              <a:t>This will 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</a:rPr>
              <a:t>return</a:t>
            </a:r>
            <a:r>
              <a:rPr lang="en-US" sz="1800" dirty="0"/>
              <a:t> a </a:t>
            </a:r>
            <a:r>
              <a:rPr lang="en-US" sz="1800" b="1" dirty="0">
                <a:solidFill>
                  <a:srgbClr val="C00000"/>
                </a:solidFill>
              </a:rPr>
              <a:t>function</a:t>
            </a:r>
            <a:r>
              <a:rPr lang="en-US" sz="1800" dirty="0"/>
              <a:t> .</a:t>
            </a:r>
          </a:p>
          <a:p>
            <a:pPr lvl="2">
              <a:lnSpc>
                <a:spcPct val="150000"/>
              </a:lnSpc>
            </a:pPr>
            <a:endParaRPr lang="en-US" sz="2000" b="1" dirty="0">
              <a:solidFill>
                <a:schemeClr val="accent4">
                  <a:lumMod val="75000"/>
                </a:schemeClr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Call</a:t>
            </a:r>
            <a:r>
              <a:rPr lang="en-US" sz="2000" dirty="0"/>
              <a:t> that function 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passing it </a:t>
            </a:r>
            <a:r>
              <a:rPr lang="en-US" sz="2000" dirty="0"/>
              <a:t>a </a:t>
            </a:r>
            <a:r>
              <a:rPr lang="en-US" sz="2000" b="1" u="sng" dirty="0">
                <a:solidFill>
                  <a:srgbClr val="002060"/>
                </a:solidFill>
              </a:rPr>
              <a:t>format</a:t>
            </a:r>
            <a:r>
              <a:rPr lang="en-US" sz="2000" dirty="0"/>
              <a:t> as </a:t>
            </a:r>
            <a:r>
              <a:rPr lang="en-US" sz="2000" b="1" dirty="0">
                <a:solidFill>
                  <a:srgbClr val="C00000"/>
                </a:solidFill>
              </a:rPr>
              <a:t>argument</a:t>
            </a:r>
            <a:r>
              <a:rPr lang="en-US" sz="2000" dirty="0"/>
              <a:t> .</a:t>
            </a:r>
          </a:p>
          <a:p>
            <a:pPr lvl="2">
              <a:lnSpc>
                <a:spcPct val="150000"/>
              </a:lnSpc>
            </a:pPr>
            <a:endParaRPr lang="en-US" sz="2000" b="1" dirty="0">
              <a:solidFill>
                <a:schemeClr val="accent2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chemeClr val="accent2"/>
                </a:solidFill>
              </a:rPr>
              <a:t>Receive</a:t>
            </a:r>
            <a:r>
              <a:rPr lang="en-US" sz="2000" dirty="0"/>
              <a:t> the </a:t>
            </a:r>
            <a:r>
              <a:rPr lang="en-US" sz="2000" b="1" dirty="0">
                <a:solidFill>
                  <a:srgbClr val="00B050"/>
                </a:solidFill>
              </a:rPr>
              <a:t>return value </a:t>
            </a:r>
            <a:r>
              <a:rPr lang="en-US" sz="2000" dirty="0"/>
              <a:t>and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pass it </a:t>
            </a:r>
            <a:r>
              <a:rPr lang="en-US" sz="2000" dirty="0"/>
              <a:t>as </a:t>
            </a:r>
            <a:r>
              <a:rPr lang="en-US" sz="2000" b="1" dirty="0">
                <a:solidFill>
                  <a:srgbClr val="C00000"/>
                </a:solidFill>
              </a:rPr>
              <a:t>argument</a:t>
            </a:r>
            <a:r>
              <a:rPr lang="en-US" sz="2000" dirty="0"/>
              <a:t> to </a:t>
            </a:r>
            <a:r>
              <a:rPr lang="en-US" sz="2000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app.use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() </a:t>
            </a:r>
            <a:r>
              <a:rPr lang="en-US" sz="2000" dirty="0"/>
              <a:t>before our </a:t>
            </a:r>
            <a:r>
              <a:rPr lang="en-US" sz="2000" b="1" dirty="0">
                <a:solidFill>
                  <a:srgbClr val="0070C0"/>
                </a:solidFill>
              </a:rPr>
              <a:t>HTTP requests</a:t>
            </a:r>
            <a:r>
              <a:rPr lang="en-US" sz="20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1251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What formats can we pass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2"/>
                </a:solidFill>
              </a:rPr>
              <a:t>morgan</a:t>
            </a:r>
            <a:r>
              <a:rPr lang="en-US" sz="2200" dirty="0"/>
              <a:t> comes with a </a:t>
            </a:r>
            <a:r>
              <a:rPr lang="en-US" sz="2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suite</a:t>
            </a:r>
            <a:r>
              <a:rPr lang="en-US" sz="2200" dirty="0"/>
              <a:t> of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predefined format strings</a:t>
            </a:r>
            <a:r>
              <a:rPr lang="en-US" sz="2200" dirty="0"/>
              <a:t>, to </a:t>
            </a:r>
            <a:r>
              <a:rPr lang="en-US" sz="2200" b="1" dirty="0">
                <a:solidFill>
                  <a:srgbClr val="0070C0"/>
                </a:solidFill>
              </a:rPr>
              <a:t>create</a:t>
            </a:r>
            <a:r>
              <a:rPr lang="en-US" sz="2200" dirty="0"/>
              <a:t> a </a:t>
            </a:r>
            <a:r>
              <a:rPr lang="en-US" sz="2200" b="1" dirty="0">
                <a:solidFill>
                  <a:schemeClr val="accent1"/>
                </a:solidFill>
              </a:rPr>
              <a:t>new logger middleware </a:t>
            </a:r>
            <a:r>
              <a:rPr lang="en-US" sz="2200" dirty="0"/>
              <a:t>with </a:t>
            </a:r>
            <a:r>
              <a:rPr lang="en-US" sz="2200" b="1" dirty="0">
                <a:solidFill>
                  <a:srgbClr val="7030A0"/>
                </a:solidFill>
              </a:rPr>
              <a:t>built-in format </a:t>
            </a:r>
            <a:r>
              <a:rPr lang="en-US" sz="2200" dirty="0"/>
              <a:t>and 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options</a:t>
            </a:r>
            <a:r>
              <a:rPr lang="en-US" sz="2200" dirty="0"/>
              <a:t>. 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Some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popular formats </a:t>
            </a:r>
            <a:r>
              <a:rPr lang="en-US" sz="2200" dirty="0"/>
              <a:t>are:</a:t>
            </a:r>
          </a:p>
          <a:p>
            <a:pPr lvl="2">
              <a:lnSpc>
                <a:spcPct val="150000"/>
              </a:lnSpc>
            </a:pPr>
            <a:r>
              <a:rPr lang="en-US" sz="2000" dirty="0"/>
              <a:t>“</a:t>
            </a:r>
            <a:r>
              <a:rPr lang="en-US" sz="2000" b="1" dirty="0">
                <a:solidFill>
                  <a:srgbClr val="C00000"/>
                </a:solidFill>
              </a:rPr>
              <a:t>tiny</a:t>
            </a:r>
            <a:r>
              <a:rPr lang="en-US" sz="2000" dirty="0"/>
              <a:t>” : Returns </a:t>
            </a:r>
            <a:r>
              <a:rPr lang="en-US" sz="2000" b="1" u="sng" dirty="0">
                <a:solidFill>
                  <a:srgbClr val="00B050"/>
                </a:solidFill>
              </a:rPr>
              <a:t>method</a:t>
            </a:r>
            <a:r>
              <a:rPr lang="en-US" sz="2000" dirty="0"/>
              <a:t> </a:t>
            </a:r>
            <a:r>
              <a:rPr lang="en-US" sz="2000" b="1" u="sng" dirty="0" err="1">
                <a:solidFill>
                  <a:srgbClr val="7030A0"/>
                </a:solidFill>
              </a:rPr>
              <a:t>url</a:t>
            </a:r>
            <a:r>
              <a:rPr lang="en-US" sz="2000" u="sng" dirty="0"/>
              <a:t> </a:t>
            </a:r>
            <a:r>
              <a:rPr lang="en-US" sz="2000" b="1" u="sng" dirty="0">
                <a:solidFill>
                  <a:schemeClr val="accent1"/>
                </a:solidFill>
              </a:rPr>
              <a:t>status</a:t>
            </a:r>
            <a:r>
              <a:rPr lang="en-US" sz="2000" dirty="0"/>
              <a:t> </a:t>
            </a:r>
            <a:r>
              <a:rPr lang="en-US" sz="2000" b="1" u="sng" dirty="0">
                <a:solidFill>
                  <a:srgbClr val="00B0F0"/>
                </a:solidFill>
              </a:rPr>
              <a:t>res[content-length]  </a:t>
            </a:r>
            <a:r>
              <a:rPr lang="en-US" sz="2000" b="1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response-time[</a:t>
            </a:r>
            <a:r>
              <a:rPr lang="en-US" sz="2000" b="1" u="sng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ms</a:t>
            </a:r>
            <a:r>
              <a:rPr lang="en-US" sz="2000" b="1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]</a:t>
            </a:r>
          </a:p>
          <a:p>
            <a:pPr lvl="2">
              <a:lnSpc>
                <a:spcPct val="150000"/>
              </a:lnSpc>
            </a:pPr>
            <a:endParaRPr lang="en-US" sz="2000" dirty="0"/>
          </a:p>
          <a:p>
            <a:pPr lvl="2">
              <a:lnSpc>
                <a:spcPct val="150000"/>
              </a:lnSpc>
            </a:pPr>
            <a:r>
              <a:rPr lang="en-US" sz="2000" b="1" u="sng" dirty="0">
                <a:solidFill>
                  <a:srgbClr val="002060"/>
                </a:solidFill>
              </a:rPr>
              <a:t>Example: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AB9F8-EDA6-8E7A-D0DA-795F199E7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5733256"/>
            <a:ext cx="4527203" cy="38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6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What a middleware has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dirty="0"/>
              <a:t>Every </a:t>
            </a:r>
            <a:r>
              <a:rPr lang="en-US" sz="2200" b="1" dirty="0">
                <a:solidFill>
                  <a:schemeClr val="accent1"/>
                </a:solidFill>
              </a:rPr>
              <a:t>middleware function </a:t>
            </a:r>
            <a:r>
              <a:rPr lang="en-US" sz="2200" dirty="0"/>
              <a:t>has 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access</a:t>
            </a:r>
            <a:r>
              <a:rPr lang="en-US" sz="2200" dirty="0"/>
              <a:t> to the </a:t>
            </a:r>
            <a:r>
              <a:rPr lang="en-US" sz="2200" b="1" dirty="0">
                <a:solidFill>
                  <a:srgbClr val="C00000"/>
                </a:solidFill>
              </a:rPr>
              <a:t>request</a:t>
            </a:r>
            <a:r>
              <a:rPr lang="en-US" sz="2200" dirty="0"/>
              <a:t>, </a:t>
            </a:r>
            <a:r>
              <a:rPr lang="en-US" sz="2200" b="1" dirty="0">
                <a:solidFill>
                  <a:srgbClr val="C00000"/>
                </a:solidFill>
              </a:rPr>
              <a:t>response</a:t>
            </a:r>
            <a:r>
              <a:rPr lang="en-US" sz="2200" dirty="0"/>
              <a:t>, and the </a:t>
            </a:r>
            <a:r>
              <a:rPr lang="en-US" sz="2200" b="1" dirty="0">
                <a:solidFill>
                  <a:srgbClr val="C00000"/>
                </a:solidFill>
              </a:rPr>
              <a:t>next</a:t>
            </a:r>
            <a:r>
              <a:rPr lang="en-US" sz="2200" dirty="0"/>
              <a:t> middleware function in the application’s </a:t>
            </a:r>
            <a:r>
              <a:rPr lang="en-US" sz="2200" b="1" dirty="0">
                <a:solidFill>
                  <a:schemeClr val="accent2"/>
                </a:solidFill>
              </a:rPr>
              <a:t>request-response cycle</a:t>
            </a:r>
            <a:r>
              <a:rPr lang="en-US" sz="2200" dirty="0"/>
              <a:t>. 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BA7FF8-F78C-68C5-84BA-772E08AAE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998" y="3789801"/>
            <a:ext cx="6912768" cy="263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8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What formats can we pass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2">
              <a:lnSpc>
                <a:spcPct val="150000"/>
              </a:lnSpc>
            </a:pPr>
            <a:r>
              <a:rPr lang="en-US" sz="2000" dirty="0"/>
              <a:t>“</a:t>
            </a:r>
            <a:r>
              <a:rPr lang="en-US" sz="2000" b="1" dirty="0">
                <a:solidFill>
                  <a:srgbClr val="C00000"/>
                </a:solidFill>
              </a:rPr>
              <a:t>short</a:t>
            </a:r>
            <a:r>
              <a:rPr lang="en-US" sz="2000" dirty="0"/>
              <a:t>” :Returns </a:t>
            </a:r>
            <a:r>
              <a:rPr lang="en-US" sz="2000" b="1" u="sng" dirty="0">
                <a:solidFill>
                  <a:schemeClr val="accent4">
                    <a:lumMod val="75000"/>
                  </a:schemeClr>
                </a:solidFill>
              </a:rPr>
              <a:t>remote-</a:t>
            </a:r>
            <a:r>
              <a:rPr lang="en-US" sz="2000" b="1" u="sng" dirty="0" err="1">
                <a:solidFill>
                  <a:schemeClr val="accent4">
                    <a:lumMod val="75000"/>
                  </a:schemeClr>
                </a:solidFill>
              </a:rPr>
              <a:t>addr</a:t>
            </a:r>
            <a:r>
              <a:rPr lang="en-US" sz="2000" dirty="0"/>
              <a:t> </a:t>
            </a:r>
            <a:r>
              <a:rPr lang="en-US" sz="2000" b="1" u="sng" dirty="0">
                <a:solidFill>
                  <a:srgbClr val="002060"/>
                </a:solidFill>
              </a:rPr>
              <a:t>remote-user</a:t>
            </a:r>
            <a:r>
              <a:rPr lang="en-US" sz="2000" dirty="0"/>
              <a:t> </a:t>
            </a:r>
            <a:r>
              <a:rPr lang="en-US" sz="2000" b="1" u="sng" dirty="0">
                <a:solidFill>
                  <a:srgbClr val="00B050"/>
                </a:solidFill>
              </a:rPr>
              <a:t>method</a:t>
            </a:r>
            <a:r>
              <a:rPr lang="en-US" sz="2000" dirty="0"/>
              <a:t> </a:t>
            </a:r>
            <a:r>
              <a:rPr lang="en-US" sz="2000" b="1" u="sng" dirty="0" err="1">
                <a:solidFill>
                  <a:srgbClr val="7030A0"/>
                </a:solidFill>
              </a:rPr>
              <a:t>url</a:t>
            </a:r>
            <a:r>
              <a:rPr lang="en-US" sz="2000" dirty="0"/>
              <a:t> </a:t>
            </a:r>
            <a:r>
              <a:rPr lang="en-US" sz="2000" b="1" u="sng" dirty="0">
                <a:solidFill>
                  <a:srgbClr val="92D050"/>
                </a:solidFill>
              </a:rPr>
              <a:t>http-version</a:t>
            </a:r>
            <a:r>
              <a:rPr lang="en-US" sz="2000" b="1" dirty="0">
                <a:solidFill>
                  <a:srgbClr val="92D050"/>
                </a:solidFill>
              </a:rPr>
              <a:t> </a:t>
            </a:r>
            <a:r>
              <a:rPr lang="en-US" sz="2000" b="1" u="sng" dirty="0">
                <a:solidFill>
                  <a:schemeClr val="accent1"/>
                </a:solidFill>
              </a:rPr>
              <a:t>status</a:t>
            </a:r>
            <a:r>
              <a:rPr lang="en-US" sz="2000" dirty="0"/>
              <a:t> </a:t>
            </a:r>
            <a:r>
              <a:rPr lang="en-US" sz="2000" b="1" u="sng" dirty="0">
                <a:solidFill>
                  <a:srgbClr val="00B0F0"/>
                </a:solidFill>
              </a:rPr>
              <a:t>res[content-length]</a:t>
            </a:r>
            <a:r>
              <a:rPr lang="en-US" sz="2000" b="1" dirty="0">
                <a:solidFill>
                  <a:srgbClr val="00B0F0"/>
                </a:solidFill>
              </a:rPr>
              <a:t>  </a:t>
            </a:r>
            <a:r>
              <a:rPr lang="en-US" sz="2000" b="1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response-time[</a:t>
            </a:r>
            <a:r>
              <a:rPr lang="en-US" sz="2000" b="1" u="sng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ms</a:t>
            </a:r>
            <a:r>
              <a:rPr lang="en-US" sz="2000" b="1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]</a:t>
            </a:r>
          </a:p>
          <a:p>
            <a:pPr lvl="2">
              <a:lnSpc>
                <a:spcPct val="150000"/>
              </a:lnSpc>
            </a:pPr>
            <a:r>
              <a:rPr lang="en-US" sz="2000" b="1" u="sng" dirty="0">
                <a:solidFill>
                  <a:srgbClr val="002060"/>
                </a:solidFill>
              </a:rPr>
              <a:t>Example:</a:t>
            </a:r>
          </a:p>
          <a:p>
            <a:pPr lvl="2">
              <a:lnSpc>
                <a:spcPct val="150000"/>
              </a:lnSpc>
            </a:pPr>
            <a:endParaRPr lang="en-US" sz="2000" dirty="0"/>
          </a:p>
          <a:p>
            <a:pPr lvl="2">
              <a:lnSpc>
                <a:spcPct val="150000"/>
              </a:lnSpc>
            </a:pPr>
            <a:endParaRPr lang="en-US" sz="2000" dirty="0"/>
          </a:p>
          <a:p>
            <a:pPr lvl="2">
              <a:lnSpc>
                <a:spcPct val="150000"/>
              </a:lnSpc>
            </a:pPr>
            <a:endParaRPr lang="en-US" sz="2000" dirty="0"/>
          </a:p>
          <a:p>
            <a:pPr lvl="2">
              <a:lnSpc>
                <a:spcPct val="150000"/>
              </a:lnSpc>
            </a:pPr>
            <a:r>
              <a:rPr lang="en-US" sz="2000" dirty="0"/>
              <a:t>“</a:t>
            </a:r>
            <a:r>
              <a:rPr lang="en-US" sz="2000" b="1" dirty="0">
                <a:solidFill>
                  <a:srgbClr val="C00000"/>
                </a:solidFill>
              </a:rPr>
              <a:t>dev</a:t>
            </a:r>
            <a:r>
              <a:rPr lang="en-US" sz="2000" dirty="0"/>
              <a:t>” :Returns </a:t>
            </a:r>
            <a:r>
              <a:rPr lang="en-US" sz="2000" b="1" u="sng" dirty="0">
                <a:solidFill>
                  <a:srgbClr val="00B050"/>
                </a:solidFill>
              </a:rPr>
              <a:t>method</a:t>
            </a:r>
            <a:r>
              <a:rPr lang="en-US" sz="2000" dirty="0"/>
              <a:t> </a:t>
            </a:r>
            <a:r>
              <a:rPr lang="en-US" sz="2000" b="1" u="sng" dirty="0" err="1">
                <a:solidFill>
                  <a:srgbClr val="7030A0"/>
                </a:solidFill>
              </a:rPr>
              <a:t>url</a:t>
            </a:r>
            <a:r>
              <a:rPr lang="en-US" sz="2000" dirty="0"/>
              <a:t> </a:t>
            </a:r>
            <a:r>
              <a:rPr lang="en-US" sz="2000" b="1" u="sng" dirty="0">
                <a:solidFill>
                  <a:srgbClr val="92D050"/>
                </a:solidFill>
              </a:rPr>
              <a:t>http-version</a:t>
            </a:r>
            <a:r>
              <a:rPr lang="en-US" sz="2000" b="1" dirty="0">
                <a:solidFill>
                  <a:srgbClr val="92D050"/>
                </a:solidFill>
              </a:rPr>
              <a:t> </a:t>
            </a:r>
            <a:r>
              <a:rPr lang="en-US" sz="2000" b="1" u="sng" dirty="0">
                <a:solidFill>
                  <a:schemeClr val="accent1"/>
                </a:solidFill>
              </a:rPr>
              <a:t>status</a:t>
            </a:r>
            <a:r>
              <a:rPr lang="en-US" sz="2000" dirty="0"/>
              <a:t> </a:t>
            </a:r>
            <a:r>
              <a:rPr lang="en-US" sz="2000" b="1" u="sng" dirty="0">
                <a:solidFill>
                  <a:srgbClr val="00B0F0"/>
                </a:solidFill>
              </a:rPr>
              <a:t>res[content-length]</a:t>
            </a:r>
            <a:r>
              <a:rPr lang="en-US" sz="2000" b="1" dirty="0">
                <a:solidFill>
                  <a:srgbClr val="00B0F0"/>
                </a:solidFill>
              </a:rPr>
              <a:t>  </a:t>
            </a:r>
            <a:r>
              <a:rPr lang="en-US" sz="2000" b="1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response-time[</a:t>
            </a:r>
            <a:r>
              <a:rPr lang="en-US" sz="2000" b="1" u="sng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ms</a:t>
            </a:r>
            <a:r>
              <a:rPr lang="en-US" sz="2000" b="1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]</a:t>
            </a:r>
          </a:p>
          <a:p>
            <a:pPr lvl="2">
              <a:lnSpc>
                <a:spcPct val="150000"/>
              </a:lnSpc>
            </a:pPr>
            <a:r>
              <a:rPr lang="en-US" sz="2000" b="1" u="sng" dirty="0">
                <a:solidFill>
                  <a:srgbClr val="002060"/>
                </a:solidFill>
              </a:rPr>
              <a:t>Example: </a:t>
            </a:r>
          </a:p>
          <a:p>
            <a:pPr lvl="2">
              <a:lnSpc>
                <a:spcPct val="150000"/>
              </a:lnSpc>
            </a:pPr>
            <a:endParaRPr lang="en-US" sz="2000" b="1" u="sng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5C0EA2-B20E-7CF0-E766-CA1C9CB81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208001"/>
            <a:ext cx="4320480" cy="4370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1951BC-8AEA-5F18-776F-37A8752D0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114" y="6188100"/>
            <a:ext cx="4536504" cy="43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17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A97DC6-F447-959A-C141-7A4C5F7918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536" y="1772816"/>
            <a:ext cx="8322156" cy="4716625"/>
          </a:xfrm>
        </p:spPr>
      </p:pic>
    </p:spTree>
    <p:extLst>
      <p:ext uri="{BB962C8B-B14F-4D97-AF65-F5344CB8AC3E}">
        <p14:creationId xmlns:p14="http://schemas.microsoft.com/office/powerpoint/2010/main" val="40479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Customizing the predefined formats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2"/>
                </a:solidFill>
              </a:rPr>
              <a:t>morgan</a:t>
            </a:r>
            <a:r>
              <a:rPr lang="en-US" sz="2200" dirty="0"/>
              <a:t> allows us to </a:t>
            </a:r>
            <a:r>
              <a:rPr lang="en-US" sz="2200" b="1" dirty="0">
                <a:solidFill>
                  <a:srgbClr val="C00000"/>
                </a:solidFill>
              </a:rPr>
              <a:t>pass our own string </a:t>
            </a:r>
            <a:r>
              <a:rPr lang="en-US" sz="2200" dirty="0"/>
              <a:t>as </a:t>
            </a: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</a:rPr>
              <a:t>argument</a:t>
            </a:r>
            <a:r>
              <a:rPr lang="en-US" sz="2200" dirty="0"/>
              <a:t> with </a:t>
            </a: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placeholders</a:t>
            </a:r>
            <a:r>
              <a:rPr lang="en-US" sz="2200" dirty="0"/>
              <a:t> like </a:t>
            </a:r>
            <a:r>
              <a:rPr lang="en-US" sz="2200" b="1" dirty="0">
                <a:solidFill>
                  <a:srgbClr val="7030A0"/>
                </a:solidFill>
              </a:rPr>
              <a:t>:method </a:t>
            </a:r>
            <a:r>
              <a:rPr lang="en-US" sz="2200" dirty="0"/>
              <a:t>, </a:t>
            </a:r>
            <a:r>
              <a:rPr lang="en-US" sz="2200" b="1" dirty="0">
                <a:solidFill>
                  <a:srgbClr val="7030A0"/>
                </a:solidFill>
              </a:rPr>
              <a:t>:</a:t>
            </a:r>
            <a:r>
              <a:rPr lang="en-US" sz="2200" b="1" dirty="0" err="1">
                <a:solidFill>
                  <a:srgbClr val="7030A0"/>
                </a:solidFill>
              </a:rPr>
              <a:t>url</a:t>
            </a:r>
            <a:r>
              <a:rPr lang="en-US" sz="2200" dirty="0"/>
              <a:t>,  </a:t>
            </a:r>
            <a:r>
              <a:rPr lang="en-US" sz="2200" b="1" dirty="0">
                <a:solidFill>
                  <a:srgbClr val="7030A0"/>
                </a:solidFill>
              </a:rPr>
              <a:t>:status </a:t>
            </a:r>
            <a:r>
              <a:rPr lang="en-US" sz="2200" dirty="0"/>
              <a:t>to fill </a:t>
            </a:r>
            <a:r>
              <a:rPr lang="en-US" sz="2200" b="1" dirty="0">
                <a:solidFill>
                  <a:srgbClr val="002060"/>
                </a:solidFill>
              </a:rPr>
              <a:t>log</a:t>
            </a:r>
            <a:r>
              <a:rPr lang="en-US" sz="2200" dirty="0"/>
              <a:t> with </a:t>
            </a:r>
            <a:r>
              <a:rPr lang="en-US" sz="2200" b="1" dirty="0" err="1">
                <a:solidFill>
                  <a:srgbClr val="00B050"/>
                </a:solidFill>
              </a:rPr>
              <a:t>acutal</a:t>
            </a:r>
            <a:r>
              <a:rPr lang="en-US" sz="2200" b="1" dirty="0">
                <a:solidFill>
                  <a:srgbClr val="00B050"/>
                </a:solidFill>
              </a:rPr>
              <a:t> data</a:t>
            </a:r>
          </a:p>
          <a:p>
            <a:pPr lvl="1">
              <a:lnSpc>
                <a:spcPct val="150000"/>
              </a:lnSpc>
            </a:pPr>
            <a:endParaRPr lang="en-US" sz="2200" b="1" dirty="0">
              <a:solidFill>
                <a:srgbClr val="00B05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200" b="1" u="sng" dirty="0">
                <a:solidFill>
                  <a:srgbClr val="002060"/>
                </a:solidFill>
              </a:rPr>
              <a:t>Sample Code:</a:t>
            </a:r>
          </a:p>
          <a:p>
            <a:pPr lvl="1">
              <a:lnSpc>
                <a:spcPct val="150000"/>
              </a:lnSpc>
            </a:pPr>
            <a:endParaRPr lang="en-US" sz="2000" b="1" u="sng" dirty="0">
              <a:solidFill>
                <a:srgbClr val="002060"/>
              </a:solidFill>
            </a:endParaRPr>
          </a:p>
          <a:p>
            <a:pPr lvl="1">
              <a:lnSpc>
                <a:spcPct val="150000"/>
              </a:lnSpc>
            </a:pPr>
            <a:endParaRPr lang="en-US" sz="2000" b="1" u="sng" dirty="0">
              <a:solidFill>
                <a:srgbClr val="002060"/>
              </a:solidFill>
            </a:endParaRPr>
          </a:p>
          <a:p>
            <a:pPr lvl="1">
              <a:lnSpc>
                <a:spcPct val="150000"/>
              </a:lnSpc>
            </a:pPr>
            <a:endParaRPr lang="en-US" sz="2000" b="1" u="sng" dirty="0">
              <a:solidFill>
                <a:srgbClr val="00206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000" b="1" u="sng" dirty="0">
                <a:solidFill>
                  <a:srgbClr val="002060"/>
                </a:solidFill>
              </a:rPr>
              <a:t>Output</a:t>
            </a:r>
          </a:p>
          <a:p>
            <a:pPr lvl="2">
              <a:lnSpc>
                <a:spcPct val="150000"/>
              </a:lnSpc>
            </a:pPr>
            <a:endParaRPr lang="en-US" sz="2000" b="1" u="sng" dirty="0">
              <a:solidFill>
                <a:srgbClr val="002060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sz="2000" b="1" u="sng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AB9F8-EDA6-8E7A-D0DA-795F199E7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1716" y="6309321"/>
            <a:ext cx="7116668" cy="4604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A316C7-6067-9191-EB42-41761AE5E0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16" y="4293096"/>
            <a:ext cx="7044660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6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A97DC6-F447-959A-C141-7A4C5F7918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536" y="1772816"/>
            <a:ext cx="8322156" cy="4716625"/>
          </a:xfrm>
        </p:spPr>
      </p:pic>
    </p:spTree>
    <p:extLst>
      <p:ext uri="{BB962C8B-B14F-4D97-AF65-F5344CB8AC3E}">
        <p14:creationId xmlns:p14="http://schemas.microsoft.com/office/powerpoint/2010/main" val="27385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What is helmet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Helmet</a:t>
            </a:r>
            <a:r>
              <a:rPr lang="en-US" sz="2200" dirty="0"/>
              <a:t> is a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middleware</a:t>
            </a:r>
            <a:r>
              <a:rPr lang="en-US" sz="2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200" dirty="0"/>
              <a:t>that helps us secure our </a:t>
            </a:r>
            <a:r>
              <a:rPr lang="en-US" sz="2200" b="1" dirty="0">
                <a:solidFill>
                  <a:srgbClr val="7030A0"/>
                </a:solidFill>
              </a:rPr>
              <a:t>Node.js application </a:t>
            </a:r>
            <a:r>
              <a:rPr lang="en-US" sz="2200" dirty="0"/>
              <a:t>by </a:t>
            </a:r>
            <a:r>
              <a:rPr lang="en-US" sz="2200" b="1" dirty="0">
                <a:solidFill>
                  <a:schemeClr val="accent1"/>
                </a:solidFill>
              </a:rPr>
              <a:t>setting several HTTP headers</a:t>
            </a:r>
            <a:r>
              <a:rPr lang="en-US" sz="2200" dirty="0"/>
              <a:t>. 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dirty="0"/>
              <a:t>It </a:t>
            </a:r>
            <a:r>
              <a:rPr lang="en-US" sz="2200" b="1" dirty="0">
                <a:solidFill>
                  <a:srgbClr val="00B050"/>
                </a:solidFill>
              </a:rPr>
              <a:t>helps</a:t>
            </a:r>
            <a:r>
              <a:rPr lang="en-US" sz="2200" dirty="0"/>
              <a:t> to protect </a:t>
            </a:r>
            <a:r>
              <a:rPr lang="en-US" sz="2200" b="1" dirty="0">
                <a:solidFill>
                  <a:srgbClr val="0070C0"/>
                </a:solidFill>
              </a:rPr>
              <a:t>Node.js/Express apps </a:t>
            </a:r>
            <a:r>
              <a:rPr lang="en-US" sz="2200" dirty="0"/>
              <a:t>from common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security threats </a:t>
            </a:r>
            <a:r>
              <a:rPr lang="en-US" sz="2200" dirty="0"/>
              <a:t>such as </a:t>
            </a:r>
            <a:r>
              <a:rPr lang="en-US" sz="2200" b="1" dirty="0">
                <a:solidFill>
                  <a:srgbClr val="002060"/>
                </a:solidFill>
              </a:rPr>
              <a:t>Cross-Site Scripting (XSS)</a:t>
            </a:r>
            <a:r>
              <a:rPr lang="en-US" sz="2200" dirty="0"/>
              <a:t> and </a:t>
            </a:r>
            <a:r>
              <a:rPr lang="en-US" sz="2200" b="1" dirty="0">
                <a:solidFill>
                  <a:srgbClr val="002060"/>
                </a:solidFill>
              </a:rPr>
              <a:t>click-jacking</a:t>
            </a:r>
            <a:r>
              <a:rPr lang="en-US" sz="2200" dirty="0"/>
              <a:t> attacks.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Helmet</a:t>
            </a:r>
            <a:r>
              <a:rPr lang="en-US" sz="2200" dirty="0"/>
              <a:t> is </a:t>
            </a:r>
            <a:r>
              <a:rPr lang="en-US" sz="2200" b="1" dirty="0">
                <a:solidFill>
                  <a:srgbClr val="00B050"/>
                </a:solidFill>
              </a:rPr>
              <a:t>particularly useful </a:t>
            </a:r>
            <a:r>
              <a:rPr lang="en-US" sz="2200" dirty="0"/>
              <a:t>because </a:t>
            </a:r>
            <a:r>
              <a:rPr lang="en-US" sz="2200" b="1" dirty="0">
                <a:solidFill>
                  <a:schemeClr val="accent3"/>
                </a:solidFill>
              </a:rPr>
              <a:t>Express applications </a:t>
            </a:r>
            <a:r>
              <a:rPr lang="en-US" sz="2200" dirty="0"/>
              <a:t>do not come with </a:t>
            </a:r>
            <a:r>
              <a:rPr lang="en-US" sz="2200" b="1" dirty="0">
                <a:solidFill>
                  <a:srgbClr val="FFC000"/>
                </a:solidFill>
              </a:rPr>
              <a:t>security HTTP headers </a:t>
            </a:r>
            <a:r>
              <a:rPr lang="en-US" sz="2200" dirty="0"/>
              <a:t>out of the box. </a:t>
            </a:r>
          </a:p>
        </p:txBody>
      </p:sp>
    </p:spTree>
    <p:extLst>
      <p:ext uri="{BB962C8B-B14F-4D97-AF65-F5344CB8AC3E}">
        <p14:creationId xmlns:p14="http://schemas.microsoft.com/office/powerpoint/2010/main" val="333114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Installing &amp; Using helmet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dirty="0"/>
              <a:t>We can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install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chemeClr val="accent2"/>
                </a:solidFill>
              </a:rPr>
              <a:t>helmet </a:t>
            </a:r>
            <a:r>
              <a:rPr lang="en-US" sz="2200" dirty="0"/>
              <a:t>by </a:t>
            </a:r>
            <a:r>
              <a:rPr lang="en-US" sz="2200" b="1" dirty="0">
                <a:solidFill>
                  <a:srgbClr val="7030A0"/>
                </a:solidFill>
              </a:rPr>
              <a:t>using </a:t>
            </a:r>
            <a:r>
              <a:rPr lang="en-US" sz="2200" dirty="0"/>
              <a:t>the </a:t>
            </a:r>
            <a:r>
              <a:rPr lang="en-US" sz="2200" b="1" dirty="0">
                <a:solidFill>
                  <a:schemeClr val="accent1"/>
                </a:solidFill>
              </a:rPr>
              <a:t>following command</a:t>
            </a:r>
            <a:r>
              <a:rPr lang="en-US" sz="2200" dirty="0"/>
              <a:t> inside our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application folder</a:t>
            </a:r>
            <a:r>
              <a:rPr lang="en-US" sz="2200" dirty="0"/>
              <a:t>:</a:t>
            </a:r>
          </a:p>
          <a:p>
            <a:endParaRPr lang="en-US" dirty="0"/>
          </a:p>
          <a:p>
            <a:pPr lvl="2"/>
            <a:r>
              <a:rPr lang="en-US" b="1" dirty="0" err="1">
                <a:solidFill>
                  <a:srgbClr val="00B050"/>
                </a:solidFill>
              </a:rPr>
              <a:t>npm</a:t>
            </a:r>
            <a:r>
              <a:rPr lang="en-US" b="1" dirty="0">
                <a:solidFill>
                  <a:srgbClr val="00B050"/>
                </a:solidFill>
              </a:rPr>
              <a:t> install helmet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dirty="0"/>
              <a:t>To use 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helmet</a:t>
            </a:r>
            <a:r>
              <a:rPr lang="en-US" sz="2200" dirty="0"/>
              <a:t> we can </a:t>
            </a:r>
            <a:r>
              <a:rPr lang="en-US" sz="2200" b="1" dirty="0">
                <a:solidFill>
                  <a:srgbClr val="00B050"/>
                </a:solidFill>
              </a:rPr>
              <a:t>simply load it </a:t>
            </a:r>
            <a:r>
              <a:rPr lang="en-US" sz="2200" dirty="0"/>
              <a:t>, then 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invoke</a:t>
            </a:r>
            <a:r>
              <a:rPr lang="en-US" sz="2200" dirty="0"/>
              <a:t> an </a:t>
            </a: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instance</a:t>
            </a:r>
            <a:r>
              <a:rPr lang="en-US" sz="2200" dirty="0"/>
              <a:t> and </a:t>
            </a:r>
            <a:r>
              <a:rPr lang="en-US" sz="2200" b="1" dirty="0">
                <a:solidFill>
                  <a:srgbClr val="0070C0"/>
                </a:solidFill>
              </a:rPr>
              <a:t>pass it as an argument </a:t>
            </a:r>
            <a:r>
              <a:rPr lang="en-US" sz="2200" dirty="0"/>
              <a:t>in the </a:t>
            </a:r>
            <a:r>
              <a:rPr lang="en-US" sz="2200" b="1" dirty="0">
                <a:solidFill>
                  <a:srgbClr val="002060"/>
                </a:solidFill>
              </a:rPr>
              <a:t>.use() </a:t>
            </a:r>
            <a:r>
              <a:rPr lang="en-US" sz="2200" dirty="0"/>
              <a:t>method call </a:t>
            </a:r>
            <a:r>
              <a:rPr lang="en-US" sz="2200" b="1" dirty="0">
                <a:solidFill>
                  <a:schemeClr val="accent1"/>
                </a:solidFill>
              </a:rPr>
              <a:t>before</a:t>
            </a:r>
            <a:r>
              <a:rPr lang="en-US" sz="2200" dirty="0"/>
              <a:t> our </a:t>
            </a:r>
            <a:r>
              <a:rPr lang="en-US" sz="2200" b="1" dirty="0">
                <a:solidFill>
                  <a:srgbClr val="7030A0"/>
                </a:solidFill>
              </a:rPr>
              <a:t>HTTP requests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0417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A97DC6-F447-959A-C141-7A4C5F7918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536" y="1772816"/>
            <a:ext cx="8322156" cy="4716625"/>
          </a:xfrm>
        </p:spPr>
      </p:pic>
    </p:spTree>
    <p:extLst>
      <p:ext uri="{BB962C8B-B14F-4D97-AF65-F5344CB8AC3E}">
        <p14:creationId xmlns:p14="http://schemas.microsoft.com/office/powerpoint/2010/main" val="293748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What a middleware has?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2"/>
                </a:solidFill>
              </a:rPr>
              <a:t>Moreover</a:t>
            </a:r>
            <a:r>
              <a:rPr lang="en-US" sz="2200" dirty="0"/>
              <a:t> a </a:t>
            </a:r>
            <a:r>
              <a:rPr lang="en-US" sz="2200" b="1" dirty="0">
                <a:solidFill>
                  <a:schemeClr val="accent1"/>
                </a:solidFill>
              </a:rPr>
              <a:t>middleware</a:t>
            </a:r>
            <a:r>
              <a:rPr lang="en-US" sz="2200" dirty="0"/>
              <a:t> can </a:t>
            </a:r>
            <a:r>
              <a:rPr lang="en-US" sz="2200" b="1" dirty="0">
                <a:solidFill>
                  <a:srgbClr val="0070C0"/>
                </a:solidFill>
              </a:rPr>
              <a:t>modify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rgbClr val="00B050"/>
                </a:solidFill>
              </a:rPr>
              <a:t>request/response </a:t>
            </a:r>
            <a:r>
              <a:rPr lang="en-US" sz="2200" dirty="0"/>
              <a:t>object , </a:t>
            </a:r>
            <a:r>
              <a:rPr lang="en-US" sz="2200" b="1" dirty="0">
                <a:solidFill>
                  <a:srgbClr val="7030A0"/>
                </a:solidFill>
              </a:rPr>
              <a:t>pass</a:t>
            </a:r>
            <a:r>
              <a:rPr lang="en-US" sz="2200" dirty="0"/>
              <a:t> them to the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next middleware function </a:t>
            </a:r>
            <a:r>
              <a:rPr lang="en-US" sz="2200" dirty="0"/>
              <a:t>or even </a:t>
            </a: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terminate</a:t>
            </a:r>
            <a:r>
              <a:rPr lang="en-US" sz="2200" dirty="0"/>
              <a:t> the </a:t>
            </a:r>
            <a:r>
              <a:rPr lang="en-US" sz="2200" b="1" u="sng" dirty="0">
                <a:solidFill>
                  <a:srgbClr val="C00000"/>
                </a:solidFill>
              </a:rPr>
              <a:t>req-response cycle </a:t>
            </a:r>
            <a:r>
              <a:rPr lang="en-US" sz="2200" dirty="0"/>
              <a:t>by 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generating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chemeClr val="accent2"/>
                </a:solidFill>
              </a:rPr>
              <a:t>response</a:t>
            </a: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5874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What can a middleware do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2"/>
                </a:solidFill>
              </a:rPr>
              <a:t>Due</a:t>
            </a:r>
            <a:r>
              <a:rPr lang="en-US" sz="2200" dirty="0"/>
              <a:t> to this a </a:t>
            </a:r>
            <a:r>
              <a:rPr lang="en-US" sz="2200" b="1" dirty="0">
                <a:solidFill>
                  <a:schemeClr val="accent1"/>
                </a:solidFill>
              </a:rPr>
              <a:t>middleware function </a:t>
            </a:r>
            <a:r>
              <a:rPr lang="en-US" sz="2200" dirty="0"/>
              <a:t>can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perform</a:t>
            </a:r>
            <a:r>
              <a:rPr lang="en-US" sz="2200" dirty="0"/>
              <a:t> following </a:t>
            </a:r>
            <a:r>
              <a:rPr lang="en-US" sz="2200" b="1" dirty="0">
                <a:solidFill>
                  <a:srgbClr val="002060"/>
                </a:solidFill>
              </a:rPr>
              <a:t>tasks</a:t>
            </a:r>
            <a:r>
              <a:rPr lang="en-US" sz="2200" dirty="0"/>
              <a:t>:</a:t>
            </a: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FFC000"/>
                </a:solidFill>
              </a:rPr>
              <a:t>Authorization</a:t>
            </a: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00B050"/>
                </a:solidFill>
              </a:rPr>
              <a:t>Logging</a:t>
            </a: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Error Handling</a:t>
            </a: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Rate Limiting</a:t>
            </a: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Validation</a:t>
            </a: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002060"/>
                </a:solidFill>
              </a:rPr>
              <a:t>Any other business logic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47286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How a middleware works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 lnSpcReduction="10000"/>
          </a:bodyPr>
          <a:lstStyle/>
          <a:p>
            <a:pPr lvl="1">
              <a:lnSpc>
                <a:spcPct val="150000"/>
              </a:lnSpc>
            </a:pPr>
            <a:r>
              <a:rPr lang="en-US" sz="2200" dirty="0"/>
              <a:t>To </a:t>
            </a:r>
            <a:r>
              <a:rPr lang="en-US" sz="2200" b="1" dirty="0">
                <a:solidFill>
                  <a:srgbClr val="7030A0"/>
                </a:solidFill>
              </a:rPr>
              <a:t>understand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rgbClr val="C00000"/>
                </a:solidFill>
              </a:rPr>
              <a:t>working</a:t>
            </a:r>
            <a:r>
              <a:rPr lang="en-US" sz="2200" dirty="0"/>
              <a:t> of a </a:t>
            </a:r>
            <a:r>
              <a:rPr lang="en-US" sz="2200" b="1" dirty="0">
                <a:solidFill>
                  <a:schemeClr val="accent1"/>
                </a:solidFill>
              </a:rPr>
              <a:t>middleware</a:t>
            </a:r>
            <a:r>
              <a:rPr lang="en-US" sz="2200" dirty="0"/>
              <a:t> assume a user wants to </a:t>
            </a:r>
            <a:r>
              <a:rPr lang="en-US" sz="2200" b="1" dirty="0">
                <a:solidFill>
                  <a:srgbClr val="00B050"/>
                </a:solidFill>
              </a:rPr>
              <a:t>upload</a:t>
            </a:r>
            <a:r>
              <a:rPr lang="en-US" sz="2200" dirty="0"/>
              <a:t> an </a:t>
            </a:r>
            <a:r>
              <a:rPr lang="en-US" sz="2200" b="1" dirty="0">
                <a:solidFill>
                  <a:schemeClr val="accent2"/>
                </a:solidFill>
              </a:rPr>
              <a:t>article</a:t>
            </a:r>
            <a:r>
              <a:rPr lang="en-US" sz="2200" dirty="0"/>
              <a:t> at a </a:t>
            </a:r>
            <a:r>
              <a:rPr lang="en-US" sz="2200" b="1" dirty="0">
                <a:solidFill>
                  <a:srgbClr val="002060"/>
                </a:solidFill>
              </a:rPr>
              <a:t>blogging website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dirty="0"/>
              <a:t>But </a:t>
            </a:r>
            <a:r>
              <a:rPr lang="en-US" sz="2200" b="1" dirty="0">
                <a:solidFill>
                  <a:srgbClr val="7030A0"/>
                </a:solidFill>
              </a:rPr>
              <a:t>before uploading </a:t>
            </a:r>
            <a:r>
              <a:rPr lang="en-US" sz="2200" dirty="0"/>
              <a:t>the </a:t>
            </a:r>
            <a:r>
              <a:rPr lang="en-US" sz="2200" b="1" dirty="0">
                <a:solidFill>
                  <a:schemeClr val="accent1"/>
                </a:solidFill>
              </a:rPr>
              <a:t>article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rgbClr val="002060"/>
                </a:solidFill>
              </a:rPr>
              <a:t>site</a:t>
            </a:r>
            <a:r>
              <a:rPr lang="en-US" sz="2200" dirty="0"/>
              <a:t> wants :</a:t>
            </a:r>
          </a:p>
          <a:p>
            <a:pPr lvl="2">
              <a:lnSpc>
                <a:spcPct val="150000"/>
              </a:lnSpc>
            </a:pPr>
            <a:endParaRPr lang="en-US" sz="2000" dirty="0"/>
          </a:p>
          <a:p>
            <a:pPr lvl="2">
              <a:lnSpc>
                <a:spcPct val="150000"/>
              </a:lnSpc>
            </a:pPr>
            <a:r>
              <a:rPr lang="en-US" sz="2000" dirty="0"/>
              <a:t>To </a:t>
            </a:r>
            <a:r>
              <a:rPr lang="en-US" sz="2000" b="1" dirty="0">
                <a:solidFill>
                  <a:schemeClr val="accent1"/>
                </a:solidFill>
              </a:rPr>
              <a:t>check</a:t>
            </a:r>
            <a:r>
              <a:rPr lang="en-US" sz="2000" dirty="0"/>
              <a:t> whether the 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user</a:t>
            </a:r>
            <a:r>
              <a:rPr lang="en-US" sz="2000" dirty="0"/>
              <a:t> is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logged in </a:t>
            </a:r>
            <a:r>
              <a:rPr lang="en-US" sz="2000" dirty="0"/>
              <a:t>or </a:t>
            </a:r>
            <a:r>
              <a:rPr lang="en-US" sz="2000" b="1" dirty="0">
                <a:solidFill>
                  <a:srgbClr val="0070C0"/>
                </a:solidFill>
              </a:rPr>
              <a:t>not </a:t>
            </a:r>
            <a:r>
              <a:rPr lang="en-US" sz="2000" dirty="0"/>
              <a:t>.</a:t>
            </a:r>
          </a:p>
          <a:p>
            <a:pPr lvl="2">
              <a:lnSpc>
                <a:spcPct val="150000"/>
              </a:lnSpc>
            </a:pPr>
            <a:endParaRPr lang="en-US" sz="2000" dirty="0"/>
          </a:p>
          <a:p>
            <a:pPr lvl="2">
              <a:lnSpc>
                <a:spcPct val="150000"/>
              </a:lnSpc>
            </a:pPr>
            <a:r>
              <a:rPr lang="en-US" sz="2000" dirty="0"/>
              <a:t>His </a:t>
            </a:r>
            <a:r>
              <a:rPr lang="en-US" sz="2000" b="1" dirty="0">
                <a:solidFill>
                  <a:schemeClr val="accent2"/>
                </a:solidFill>
              </a:rPr>
              <a:t>account</a:t>
            </a:r>
            <a:r>
              <a:rPr lang="en-US" sz="2000" dirty="0"/>
              <a:t> is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validated</a:t>
            </a:r>
            <a:r>
              <a:rPr lang="en-US" sz="2000" dirty="0"/>
              <a:t> or </a:t>
            </a:r>
            <a:r>
              <a:rPr lang="en-US" sz="2000" b="1" dirty="0">
                <a:solidFill>
                  <a:srgbClr val="0070C0"/>
                </a:solidFill>
              </a:rPr>
              <a:t>not</a:t>
            </a:r>
            <a:r>
              <a:rPr lang="en-US" sz="2000" dirty="0"/>
              <a:t>.</a:t>
            </a:r>
          </a:p>
          <a:p>
            <a:pPr lvl="2">
              <a:lnSpc>
                <a:spcPct val="150000"/>
              </a:lnSpc>
            </a:pPr>
            <a:endParaRPr lang="en-US" sz="2000" dirty="0"/>
          </a:p>
          <a:p>
            <a:pPr lvl="2">
              <a:lnSpc>
                <a:spcPct val="150000"/>
              </a:lnSpc>
            </a:pPr>
            <a:r>
              <a:rPr lang="en-US" sz="2000" dirty="0"/>
              <a:t>He is </a:t>
            </a:r>
            <a:r>
              <a:rPr lang="en-US" sz="2000" b="1" dirty="0">
                <a:solidFill>
                  <a:srgbClr val="00B050"/>
                </a:solidFill>
              </a:rPr>
              <a:t>admin</a:t>
            </a:r>
            <a:r>
              <a:rPr lang="en-US" sz="2000" dirty="0"/>
              <a:t> or </a:t>
            </a:r>
            <a:r>
              <a:rPr lang="en-US" sz="2000" b="1" dirty="0">
                <a:solidFill>
                  <a:srgbClr val="0070C0"/>
                </a:solidFill>
              </a:rPr>
              <a:t>not</a:t>
            </a:r>
            <a:r>
              <a:rPr lang="en-US" sz="2000" dirty="0"/>
              <a:t> .</a:t>
            </a:r>
            <a:endParaRPr lang="en-US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27541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5880</TotalTime>
  <Words>2172</Words>
  <Application>Microsoft Office PowerPoint</Application>
  <PresentationFormat>On-screen Show (4:3)</PresentationFormat>
  <Paragraphs>332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Arial</vt:lpstr>
      <vt:lpstr>Bookman Old Style</vt:lpstr>
      <vt:lpstr>Calibri</vt:lpstr>
      <vt:lpstr>Century Gothic</vt:lpstr>
      <vt:lpstr>Consolas</vt:lpstr>
      <vt:lpstr>Wingdings</vt:lpstr>
      <vt:lpstr>Vapor Trail</vt:lpstr>
      <vt:lpstr>PowerPoint Presentation</vt:lpstr>
      <vt:lpstr>Today’s Agenda</vt:lpstr>
      <vt:lpstr>Introduction to middleware</vt:lpstr>
      <vt:lpstr>What is a middleware ?</vt:lpstr>
      <vt:lpstr>What is a middleware ?</vt:lpstr>
      <vt:lpstr>What a middleware has ?</vt:lpstr>
      <vt:lpstr>What a middleware has?</vt:lpstr>
      <vt:lpstr>What can a middleware do ?</vt:lpstr>
      <vt:lpstr>How a middleware works ?</vt:lpstr>
      <vt:lpstr>How a middleware works ?</vt:lpstr>
      <vt:lpstr>How a middleware works ?</vt:lpstr>
      <vt:lpstr>How a middleware works ?</vt:lpstr>
      <vt:lpstr>How a middleware works ?</vt:lpstr>
      <vt:lpstr>What is next ?</vt:lpstr>
      <vt:lpstr>Special point</vt:lpstr>
      <vt:lpstr>Creating &amp; using middleware</vt:lpstr>
      <vt:lpstr>Step-1:Creating middleware</vt:lpstr>
      <vt:lpstr>Step-1: Creating middleware</vt:lpstr>
      <vt:lpstr>Step-2: using middleware</vt:lpstr>
      <vt:lpstr>example</vt:lpstr>
      <vt:lpstr>Guess the output !</vt:lpstr>
      <vt:lpstr>output</vt:lpstr>
      <vt:lpstr>Running multiple middlewares</vt:lpstr>
      <vt:lpstr>example</vt:lpstr>
      <vt:lpstr>Accessing request object</vt:lpstr>
      <vt:lpstr>Exercise 49</vt:lpstr>
      <vt:lpstr>solution</vt:lpstr>
      <vt:lpstr>output</vt:lpstr>
      <vt:lpstr>Passing data from middleware</vt:lpstr>
      <vt:lpstr>Exercise 50</vt:lpstr>
      <vt:lpstr>solution</vt:lpstr>
      <vt:lpstr>output</vt:lpstr>
      <vt:lpstr>Run middleware for a specific route</vt:lpstr>
      <vt:lpstr>Exercise 51</vt:lpstr>
      <vt:lpstr>solution</vt:lpstr>
      <vt:lpstr>Run middleware for a specific http method</vt:lpstr>
      <vt:lpstr>Exercise 52</vt:lpstr>
      <vt:lpstr>solution</vt:lpstr>
      <vt:lpstr>Exercise 53</vt:lpstr>
      <vt:lpstr>solution</vt:lpstr>
      <vt:lpstr>output</vt:lpstr>
      <vt:lpstr>output</vt:lpstr>
      <vt:lpstr>Exercise 54</vt:lpstr>
      <vt:lpstr>THIRD PARTY MIDDLEWARE</vt:lpstr>
      <vt:lpstr>What is morgan ?</vt:lpstr>
      <vt:lpstr>Installing morgan</vt:lpstr>
      <vt:lpstr>What is a dev-dependency ?</vt:lpstr>
      <vt:lpstr>A sample package.json file</vt:lpstr>
      <vt:lpstr>dependencies</vt:lpstr>
      <vt:lpstr>dependencies</vt:lpstr>
      <vt:lpstr>dependencies</vt:lpstr>
      <vt:lpstr>Dev-dependencies</vt:lpstr>
      <vt:lpstr>Dev-dependencies</vt:lpstr>
      <vt:lpstr>DEV-dependencies</vt:lpstr>
      <vt:lpstr>peer-dependencies</vt:lpstr>
      <vt:lpstr>peer-dependencies</vt:lpstr>
      <vt:lpstr>peer-dependencies</vt:lpstr>
      <vt:lpstr>using morgan</vt:lpstr>
      <vt:lpstr>What formats can we pass ?</vt:lpstr>
      <vt:lpstr>What formats can we pass ?</vt:lpstr>
      <vt:lpstr>Example</vt:lpstr>
      <vt:lpstr>Customizing the predefined formats</vt:lpstr>
      <vt:lpstr>Example</vt:lpstr>
      <vt:lpstr>What is helmet ?</vt:lpstr>
      <vt:lpstr>Installing &amp; Using helmet</vt:lpstr>
      <vt:lpstr>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WEBINAR ON JAVA(J2SE)</dc:title>
  <dc:creator>palash</dc:creator>
  <cp:lastModifiedBy>Sharma Computer Academy</cp:lastModifiedBy>
  <cp:revision>277</cp:revision>
  <dcterms:created xsi:type="dcterms:W3CDTF">2015-12-21T13:46:00Z</dcterms:created>
  <dcterms:modified xsi:type="dcterms:W3CDTF">2023-06-30T11:03:52Z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D7D8A44C01E6481A8EB8A1F0E373AA96</vt:lpwstr>
  </property>
  <property fmtid="{D5CDD505-2E9C-101B-9397-08002B2CF9AE}" pid="3" name="KSOProductBuildVer">
    <vt:lpwstr>1033-11.2.0.11254</vt:lpwstr>
  </property>
</Properties>
</file>